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307" r:id="rId3"/>
    <p:sldId id="308" r:id="rId4"/>
    <p:sldId id="309" r:id="rId5"/>
    <p:sldId id="310" r:id="rId6"/>
    <p:sldId id="311" r:id="rId7"/>
    <p:sldId id="312" r:id="rId8"/>
    <p:sldId id="313" r:id="rId9"/>
    <p:sldId id="314" r:id="rId10"/>
    <p:sldId id="315" r:id="rId11"/>
    <p:sldId id="268" r:id="rId12"/>
    <p:sldId id="269" r:id="rId13"/>
    <p:sldId id="270" r:id="rId14"/>
    <p:sldId id="271" r:id="rId15"/>
    <p:sldId id="272" r:id="rId16"/>
    <p:sldId id="258" r:id="rId17"/>
    <p:sldId id="259" r:id="rId18"/>
    <p:sldId id="260" r:id="rId19"/>
    <p:sldId id="261" r:id="rId20"/>
    <p:sldId id="316" r:id="rId21"/>
    <p:sldId id="303" r:id="rId22"/>
    <p:sldId id="291" r:id="rId23"/>
    <p:sldId id="263" r:id="rId24"/>
    <p:sldId id="306" r:id="rId25"/>
    <p:sldId id="262" r:id="rId26"/>
    <p:sldId id="276" r:id="rId27"/>
    <p:sldId id="277" r:id="rId28"/>
    <p:sldId id="264" r:id="rId29"/>
    <p:sldId id="289" r:id="rId30"/>
    <p:sldId id="281" r:id="rId31"/>
    <p:sldId id="284" r:id="rId32"/>
    <p:sldId id="286" r:id="rId33"/>
    <p:sldId id="287" r:id="rId34"/>
    <p:sldId id="257" r:id="rId35"/>
    <p:sldId id="273" r:id="rId36"/>
    <p:sldId id="274" r:id="rId37"/>
    <p:sldId id="279" r:id="rId38"/>
    <p:sldId id="278" r:id="rId39"/>
    <p:sldId id="293" r:id="rId40"/>
    <p:sldId id="292" r:id="rId41"/>
    <p:sldId id="298" r:id="rId42"/>
    <p:sldId id="275" r:id="rId43"/>
    <p:sldId id="300" r:id="rId44"/>
    <p:sldId id="301" r:id="rId45"/>
    <p:sldId id="302" r:id="rId46"/>
    <p:sldId id="290" r:id="rId47"/>
    <p:sldId id="297" r:id="rId48"/>
    <p:sldId id="283" r:id="rId49"/>
    <p:sldId id="305" r:id="rId50"/>
    <p:sldId id="304" r:id="rId51"/>
    <p:sldId id="265" r:id="rId52"/>
    <p:sldId id="266" r:id="rId53"/>
    <p:sldId id="29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2" d="100"/>
          <a:sy n="132" d="100"/>
        </p:scale>
        <p:origin x="-32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466813-0DC3-B54D-875A-8E529853B5E9}" type="datetimeFigureOut">
              <a:rPr lang="en-US" smtClean="0"/>
              <a:t>17-03-19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2FC7D6-119D-7646-8DC7-4F7927D44808}" type="slidenum">
              <a:rPr lang="en-US" smtClean="0"/>
              <a:t>‹#›</a:t>
            </a:fld>
            <a:endParaRPr lang="en-US"/>
          </a:p>
        </p:txBody>
      </p:sp>
    </p:spTree>
    <p:extLst>
      <p:ext uri="{BB962C8B-B14F-4D97-AF65-F5344CB8AC3E}">
        <p14:creationId xmlns:p14="http://schemas.microsoft.com/office/powerpoint/2010/main" val="3624758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F1597-8CD8-D844-BA52-1CCF3EDE1B0B}" type="datetimeFigureOut">
              <a:rPr lang="en-US" smtClean="0"/>
              <a:t>17-03-19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FB8B2-23F0-0946-9266-1716EC5514B9}" type="slidenum">
              <a:rPr lang="en-US" smtClean="0"/>
              <a:t>‹#›</a:t>
            </a:fld>
            <a:endParaRPr lang="en-US"/>
          </a:p>
        </p:txBody>
      </p:sp>
    </p:spTree>
    <p:extLst>
      <p:ext uri="{BB962C8B-B14F-4D97-AF65-F5344CB8AC3E}">
        <p14:creationId xmlns:p14="http://schemas.microsoft.com/office/powerpoint/2010/main" val="5524731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Horseshoe</a:t>
            </a:r>
            <a:r>
              <a:rPr lang="en-US" baseline="0" dirty="0" smtClean="0"/>
              <a:t> problem – rampant in HTS ordination</a:t>
            </a:r>
            <a:endParaRPr lang="en-US" dirty="0"/>
          </a:p>
        </p:txBody>
      </p:sp>
      <p:sp>
        <p:nvSpPr>
          <p:cNvPr id="4" name="Slide Number Placeholder 3"/>
          <p:cNvSpPr>
            <a:spLocks noGrp="1"/>
          </p:cNvSpPr>
          <p:nvPr>
            <p:ph type="sldNum" sz="quarter" idx="10"/>
          </p:nvPr>
        </p:nvSpPr>
        <p:spPr/>
        <p:txBody>
          <a:bodyPr/>
          <a:lstStyle/>
          <a:p>
            <a:fld id="{364FB8B2-23F0-0946-9266-1716EC5514B9}" type="slidenum">
              <a:rPr lang="en-US" smtClean="0"/>
              <a:t>5</a:t>
            </a:fld>
            <a:endParaRPr lang="en-US"/>
          </a:p>
        </p:txBody>
      </p:sp>
    </p:spTree>
    <p:extLst>
      <p:ext uri="{BB962C8B-B14F-4D97-AF65-F5344CB8AC3E}">
        <p14:creationId xmlns:p14="http://schemas.microsoft.com/office/powerpoint/2010/main" val="918647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Finally, we can generate correlation networks by finding OTUs with constant ratios across samples using the phi metric. The input here is the Bayesian estimated clr values from ALDEx2. </a:t>
            </a:r>
          </a:p>
          <a:p>
            <a:endParaRPr lang="en-US">
              <a:latin typeface="Calibri" charset="0"/>
            </a:endParaRPr>
          </a:p>
          <a:p>
            <a:r>
              <a:rPr lang="en-US">
                <a:latin typeface="Calibri" charset="0"/>
              </a:rPr>
              <a:t>Correlation in compositional data are especially problematic, and need to be interpreted with caution.</a:t>
            </a:r>
          </a:p>
          <a:p>
            <a:endParaRPr lang="en-US">
              <a:latin typeface="Calibri" charset="0"/>
            </a:endParaRPr>
          </a:p>
          <a:p>
            <a:r>
              <a:rPr lang="en-US">
                <a:latin typeface="Calibri" charset="0"/>
              </a:rPr>
              <a:t>We can see that the correlated networks may be found at any point in the biplot, or effect plot. This is not measuring difference, but constancy of ratios. </a:t>
            </a:r>
          </a:p>
        </p:txBody>
      </p:sp>
      <p:sp>
        <p:nvSpPr>
          <p:cNvPr id="4" name="Slide Number Placeholder 3"/>
          <p:cNvSpPr>
            <a:spLocks noGrp="1"/>
          </p:cNvSpPr>
          <p:nvPr>
            <p:ph type="sldNum" sz="quarter" idx="5"/>
          </p:nvPr>
        </p:nvSpPr>
        <p:spPr/>
        <p:txBody>
          <a:bodyPr/>
          <a:lstStyle/>
          <a:p>
            <a:pPr>
              <a:defRPr/>
            </a:pPr>
            <a:fld id="{665BE2FC-CDD1-504E-8538-E7029D458E73}" type="slidenum">
              <a:rPr lang="en-US" smtClean="0"/>
              <a:pPr>
                <a:defRPr/>
              </a:pPr>
              <a:t>48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We are developing CoDaSeq, an integrated toolset to properly analyze compositional data</a:t>
            </a:r>
          </a:p>
        </p:txBody>
      </p:sp>
      <p:sp>
        <p:nvSpPr>
          <p:cNvPr id="4" name="Slide Number Placeholder 3"/>
          <p:cNvSpPr>
            <a:spLocks noGrp="1"/>
          </p:cNvSpPr>
          <p:nvPr>
            <p:ph type="sldNum" sz="quarter" idx="5"/>
          </p:nvPr>
        </p:nvSpPr>
        <p:spPr/>
        <p:txBody>
          <a:bodyPr/>
          <a:lstStyle/>
          <a:p>
            <a:pPr>
              <a:defRPr/>
            </a:pPr>
            <a:fld id="{DF0214D7-8E68-E440-8469-1164F5CB882F}" type="slidenum">
              <a:rPr lang="en-US" smtClean="0"/>
              <a:pPr>
                <a:defRPr/>
              </a:pPr>
              <a:t>50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Many more fragments than we can count</a:t>
            </a:r>
          </a:p>
        </p:txBody>
      </p:sp>
      <p:sp>
        <p:nvSpPr>
          <p:cNvPr id="4" name="Slide Number Placeholder 3"/>
          <p:cNvSpPr>
            <a:spLocks noGrp="1"/>
          </p:cNvSpPr>
          <p:nvPr>
            <p:ph type="sldNum" sz="quarter" idx="5"/>
          </p:nvPr>
        </p:nvSpPr>
        <p:spPr/>
        <p:txBody>
          <a:bodyPr/>
          <a:lstStyle/>
          <a:p>
            <a:pPr>
              <a:defRPr/>
            </a:pPr>
            <a:fld id="{74C11178-4F24-F047-BF39-749B523BBEA5}" type="slidenum">
              <a:rPr lang="en-US" smtClean="0"/>
              <a:pPr>
                <a:defRPr/>
              </a:pPr>
              <a:t>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53</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15</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Starting with a of molecules composed of Tigers and Ladybugs </a:t>
            </a:r>
          </a:p>
          <a:p>
            <a:pPr eaLnBrk="1" hangingPunct="1">
              <a:spcBef>
                <a:spcPct val="0"/>
              </a:spcBef>
            </a:pPr>
            <a:r>
              <a:rPr lang="en-US">
                <a:latin typeface="Calibri" charset="0"/>
              </a:rPr>
              <a:t>We take a random sample, how many Tigers and how many Ladybugs</a:t>
            </a:r>
          </a:p>
          <a:p>
            <a:pPr eaLnBrk="1" hangingPunct="1">
              <a:spcBef>
                <a:spcPct val="0"/>
              </a:spcBef>
            </a:pPr>
            <a:r>
              <a:rPr lang="en-US">
                <a:latin typeface="Calibri" charset="0"/>
              </a:rPr>
              <a:t>If we count a given random area we can infer how many off each there are in entire set</a:t>
            </a: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21FC861E-0ADE-804A-BB2C-37FAAD1D2026}" type="slidenum">
              <a:rPr lang="en-US" sz="1200"/>
              <a:pPr eaLnBrk="1" fontAlgn="base" hangingPunct="1">
                <a:spcBef>
                  <a:spcPct val="0"/>
                </a:spcBef>
                <a:spcAft>
                  <a:spcPct val="0"/>
                </a:spcAft>
              </a:pPr>
              <a:t>16</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Example dataset from vaginal microbiome. The CoDa principle component biplot shows the variance in the samples (red, blue) and operational taxonomic units (OTUs) in black, on the same scale. It is important to note that there is no information on abundance in these plots, only variance. The distance of an OTU from the origin approximates the standard deviation, so L. iners is the most variable in this dataset. </a:t>
            </a:r>
          </a:p>
          <a:p>
            <a:r>
              <a:rPr lang="en-US">
                <a:latin typeface="Calibri" charset="0"/>
              </a:rPr>
              <a:t>The links between tips approximate the ratio abundance correlation of the OTUs. So the ratio abundance of L. iners and L. crispatus, for example, will be relatiely constant across samples, while the ratio between L. iners and Atopobium (for example) will be linearly different. When one is abundant the other is rare. </a:t>
            </a:r>
          </a:p>
          <a:p>
            <a:r>
              <a:rPr lang="en-US">
                <a:latin typeface="Calibri" charset="0"/>
              </a:rPr>
              <a:t>Links that cross multiple tips will show a linear multiway dependence</a:t>
            </a:r>
          </a:p>
          <a:p>
            <a:r>
              <a:rPr lang="en-US">
                <a:latin typeface="Calibri" charset="0"/>
              </a:rPr>
              <a:t>The cosine of the  angle between links approximates the correlation between ratios. So the ratio between L. iners and Atopobium, will be independent of the ratio between Lactobacillus and Sneathia</a:t>
            </a:r>
          </a:p>
        </p:txBody>
      </p:sp>
      <p:sp>
        <p:nvSpPr>
          <p:cNvPr id="4" name="Slide Number Placeholder 3"/>
          <p:cNvSpPr>
            <a:spLocks noGrp="1"/>
          </p:cNvSpPr>
          <p:nvPr>
            <p:ph type="sldNum" sz="quarter" idx="5"/>
          </p:nvPr>
        </p:nvSpPr>
        <p:spPr/>
        <p:txBody>
          <a:bodyPr/>
          <a:lstStyle/>
          <a:p>
            <a:pPr>
              <a:defRPr/>
            </a:pPr>
            <a:fld id="{5132A01B-02F2-7643-A565-65EE232BD3F0}" type="slidenum">
              <a:rPr lang="en-US" smtClean="0"/>
              <a:pPr>
                <a:defRPr/>
              </a:pPr>
              <a:t>29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In the HMP ongue and cheek dataset, we can examine the compositional biplot of the entire dataset (after 0 substitiution and clr transformation), and see that the tongue and cheek samples separate well. This separation is robust to three different types of filtering.</a:t>
            </a:r>
          </a:p>
          <a:p>
            <a:endParaRPr lang="en-US">
              <a:latin typeface="Calibri" charset="0"/>
            </a:endParaRPr>
          </a:p>
          <a:p>
            <a:r>
              <a:rPr lang="en-US">
                <a:latin typeface="Calibri" charset="0"/>
              </a:rPr>
              <a:t>We can remove low variance OTUs, rare OTUs or OTUs that are present only in a few of the samples.</a:t>
            </a:r>
          </a:p>
          <a:p>
            <a:endParaRPr lang="en-US">
              <a:latin typeface="Calibri" charset="0"/>
            </a:endParaRPr>
          </a:p>
          <a:p>
            <a:r>
              <a:rPr lang="en-US">
                <a:latin typeface="Calibri" charset="0"/>
              </a:rPr>
              <a:t>In all cases we preserve the separation that we saw in the entire dataset. </a:t>
            </a:r>
          </a:p>
          <a:p>
            <a:endParaRPr lang="en-US">
              <a:latin typeface="Calibri" charset="0"/>
            </a:endParaRPr>
          </a:p>
          <a:p>
            <a:r>
              <a:rPr lang="en-US">
                <a:latin typeface="Calibri" charset="0"/>
              </a:rPr>
              <a:t>This works because we are examining the ratios between variables, not the abundance of variables. Thus, we are maintaining the ratios for the variables in common between the entire dataset and the sub-sets. This idea of sub-compositoinal coherence (non-contradictory answer upon subsetting) is central to the CoDa approach</a:t>
            </a:r>
          </a:p>
        </p:txBody>
      </p:sp>
      <p:sp>
        <p:nvSpPr>
          <p:cNvPr id="4" name="Slide Number Placeholder 3"/>
          <p:cNvSpPr>
            <a:spLocks noGrp="1"/>
          </p:cNvSpPr>
          <p:nvPr>
            <p:ph type="sldNum" sz="quarter" idx="5"/>
          </p:nvPr>
        </p:nvSpPr>
        <p:spPr/>
        <p:txBody>
          <a:bodyPr/>
          <a:lstStyle/>
          <a:p>
            <a:pPr>
              <a:defRPr/>
            </a:pPr>
            <a:fld id="{9820BC8E-4B38-144E-862B-D87522F6C408}" type="slidenum">
              <a:rPr lang="en-US" smtClean="0"/>
              <a:pPr>
                <a:defRPr/>
              </a:pPr>
              <a:t>30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39</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41</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43</a:t>
            </a:fld>
            <a:endParaRPr lang="en-US"/>
          </a:p>
        </p:txBody>
      </p:sp>
    </p:spTree>
    <p:extLst>
      <p:ext uri="{BB962C8B-B14F-4D97-AF65-F5344CB8AC3E}">
        <p14:creationId xmlns:p14="http://schemas.microsoft.com/office/powerpoint/2010/main" val="968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r>
              <a:rPr lang="en-US" baseline="0" dirty="0" smtClean="0"/>
              <a:t> fragments than we can count</a:t>
            </a:r>
            <a:endParaRPr lang="en-US" dirty="0"/>
          </a:p>
        </p:txBody>
      </p:sp>
      <p:sp>
        <p:nvSpPr>
          <p:cNvPr id="4" name="Slide Number Placeholder 3"/>
          <p:cNvSpPr>
            <a:spLocks noGrp="1"/>
          </p:cNvSpPr>
          <p:nvPr>
            <p:ph type="sldNum" sz="quarter" idx="10"/>
          </p:nvPr>
        </p:nvSpPr>
        <p:spPr/>
        <p:txBody>
          <a:bodyPr/>
          <a:lstStyle/>
          <a:p>
            <a:fld id="{D77E9768-2E6B-C24C-B30C-4F9A3851CD3F}" type="slidenum">
              <a:rPr lang="en-US" smtClean="0"/>
              <a:t>44</a:t>
            </a:fld>
            <a:endParaRPr lang="en-US"/>
          </a:p>
        </p:txBody>
      </p:sp>
    </p:spTree>
    <p:extLst>
      <p:ext uri="{BB962C8B-B14F-4D97-AF65-F5344CB8AC3E}">
        <p14:creationId xmlns:p14="http://schemas.microsoft.com/office/powerpoint/2010/main" val="968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C025095D-5597-4845-9147-6556D075AD17}" type="datetime1">
              <a:rPr lang="en-CA" smtClean="0"/>
              <a:t>17-03-19</a:t>
            </a:fld>
            <a:endParaRPr lang="en-US"/>
          </a:p>
        </p:txBody>
      </p:sp>
      <p:sp>
        <p:nvSpPr>
          <p:cNvPr id="5" name="Footer Placeholder 4"/>
          <p:cNvSpPr>
            <a:spLocks noGrp="1"/>
          </p:cNvSpPr>
          <p:nvPr>
            <p:ph type="ftr" sz="quarter" idx="11"/>
          </p:nvPr>
        </p:nvSpPr>
        <p:spPr/>
        <p:txBody>
          <a:bodyPr/>
          <a:lstStyle/>
          <a:p>
            <a:r>
              <a:rPr lang="en-US" smtClean="0"/>
              <a:t>Sharcnet / Bioinfo Club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2942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721B7612-9511-8943-A7BE-FFC34F0D95EA}" type="datetime1">
              <a:rPr lang="en-CA" smtClean="0"/>
              <a:t>17-03-19</a:t>
            </a:fld>
            <a:endParaRPr lang="en-US"/>
          </a:p>
        </p:txBody>
      </p:sp>
      <p:sp>
        <p:nvSpPr>
          <p:cNvPr id="5" name="Footer Placeholder 4"/>
          <p:cNvSpPr>
            <a:spLocks noGrp="1"/>
          </p:cNvSpPr>
          <p:nvPr>
            <p:ph type="ftr" sz="quarter" idx="11"/>
          </p:nvPr>
        </p:nvSpPr>
        <p:spPr/>
        <p:txBody>
          <a:bodyPr/>
          <a:lstStyle/>
          <a:p>
            <a:r>
              <a:rPr lang="en-US" smtClean="0"/>
              <a:t>Sharcnet / Bioinfo Club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1621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5AA46631-5F71-554B-B3C8-A49C614348D8}" type="datetime1">
              <a:rPr lang="en-CA" smtClean="0"/>
              <a:t>17-03-19</a:t>
            </a:fld>
            <a:endParaRPr lang="en-US"/>
          </a:p>
        </p:txBody>
      </p:sp>
      <p:sp>
        <p:nvSpPr>
          <p:cNvPr id="5" name="Footer Placeholder 4"/>
          <p:cNvSpPr>
            <a:spLocks noGrp="1"/>
          </p:cNvSpPr>
          <p:nvPr>
            <p:ph type="ftr" sz="quarter" idx="11"/>
          </p:nvPr>
        </p:nvSpPr>
        <p:spPr/>
        <p:txBody>
          <a:bodyPr/>
          <a:lstStyle/>
          <a:p>
            <a:r>
              <a:rPr lang="en-US" smtClean="0"/>
              <a:t>Sharcnet / Bioinfo Club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92257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57EBC05-BEA9-C543-A62D-C1EFE29D8CFE}" type="datetime1">
              <a:rPr lang="en-CA" smtClean="0"/>
              <a:t>17-03-19</a:t>
            </a:fld>
            <a:endParaRPr lang="en-US"/>
          </a:p>
        </p:txBody>
      </p:sp>
      <p:sp>
        <p:nvSpPr>
          <p:cNvPr id="5" name="Footer Placeholder 4"/>
          <p:cNvSpPr>
            <a:spLocks noGrp="1"/>
          </p:cNvSpPr>
          <p:nvPr>
            <p:ph type="ftr" sz="quarter" idx="11"/>
          </p:nvPr>
        </p:nvSpPr>
        <p:spPr/>
        <p:txBody>
          <a:bodyPr/>
          <a:lstStyle/>
          <a:p>
            <a:r>
              <a:rPr lang="en-US" smtClean="0"/>
              <a:t>Sharcnet / Bioinfo Club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4140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1691627B-D812-8E43-BC07-DEA2FF75C36A}" type="datetime1">
              <a:rPr lang="en-CA" smtClean="0"/>
              <a:t>17-03-19</a:t>
            </a:fld>
            <a:endParaRPr lang="en-US"/>
          </a:p>
        </p:txBody>
      </p:sp>
      <p:sp>
        <p:nvSpPr>
          <p:cNvPr id="5" name="Footer Placeholder 4"/>
          <p:cNvSpPr>
            <a:spLocks noGrp="1"/>
          </p:cNvSpPr>
          <p:nvPr>
            <p:ph type="ftr" sz="quarter" idx="11"/>
          </p:nvPr>
        </p:nvSpPr>
        <p:spPr/>
        <p:txBody>
          <a:bodyPr/>
          <a:lstStyle/>
          <a:p>
            <a:r>
              <a:rPr lang="en-US" smtClean="0"/>
              <a:t>Sharcnet / Bioinfo Club 2017</a:t>
            </a:r>
            <a:endParaRPr lang="en-US"/>
          </a:p>
        </p:txBody>
      </p:sp>
      <p:sp>
        <p:nvSpPr>
          <p:cNvPr id="6" name="Slide Number Placeholder 5"/>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3445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61B813B8-B619-7648-BAA4-692E8DE5C72D}" type="datetime1">
              <a:rPr lang="en-CA" smtClean="0"/>
              <a:t>17-03-19</a:t>
            </a:fld>
            <a:endParaRPr lang="en-US"/>
          </a:p>
        </p:txBody>
      </p:sp>
      <p:sp>
        <p:nvSpPr>
          <p:cNvPr id="6" name="Footer Placeholder 5"/>
          <p:cNvSpPr>
            <a:spLocks noGrp="1"/>
          </p:cNvSpPr>
          <p:nvPr>
            <p:ph type="ftr" sz="quarter" idx="11"/>
          </p:nvPr>
        </p:nvSpPr>
        <p:spPr/>
        <p:txBody>
          <a:bodyPr/>
          <a:lstStyle/>
          <a:p>
            <a:r>
              <a:rPr lang="en-US" smtClean="0"/>
              <a:t>Sharcnet / Bioinfo Club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96993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B3E5BBFD-D5BC-A748-8DAB-C20ABDE3562B}" type="datetime1">
              <a:rPr lang="en-CA" smtClean="0"/>
              <a:t>17-03-19</a:t>
            </a:fld>
            <a:endParaRPr lang="en-US"/>
          </a:p>
        </p:txBody>
      </p:sp>
      <p:sp>
        <p:nvSpPr>
          <p:cNvPr id="8" name="Footer Placeholder 7"/>
          <p:cNvSpPr>
            <a:spLocks noGrp="1"/>
          </p:cNvSpPr>
          <p:nvPr>
            <p:ph type="ftr" sz="quarter" idx="11"/>
          </p:nvPr>
        </p:nvSpPr>
        <p:spPr/>
        <p:txBody>
          <a:bodyPr/>
          <a:lstStyle/>
          <a:p>
            <a:r>
              <a:rPr lang="en-US" smtClean="0"/>
              <a:t>Sharcnet / Bioinfo Club 2017</a:t>
            </a:r>
            <a:endParaRPr lang="en-US"/>
          </a:p>
        </p:txBody>
      </p:sp>
      <p:sp>
        <p:nvSpPr>
          <p:cNvPr id="9" name="Slide Number Placeholder 8"/>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37703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1C57A87E-3720-A64F-9AED-129825B2F121}" type="datetime1">
              <a:rPr lang="en-CA" smtClean="0"/>
              <a:t>17-03-19</a:t>
            </a:fld>
            <a:endParaRPr lang="en-US"/>
          </a:p>
        </p:txBody>
      </p:sp>
      <p:sp>
        <p:nvSpPr>
          <p:cNvPr id="4" name="Footer Placeholder 3"/>
          <p:cNvSpPr>
            <a:spLocks noGrp="1"/>
          </p:cNvSpPr>
          <p:nvPr>
            <p:ph type="ftr" sz="quarter" idx="11"/>
          </p:nvPr>
        </p:nvSpPr>
        <p:spPr/>
        <p:txBody>
          <a:bodyPr/>
          <a:lstStyle/>
          <a:p>
            <a:r>
              <a:rPr lang="en-US" smtClean="0"/>
              <a:t>Sharcnet / Bioinfo Club 2017</a:t>
            </a:r>
            <a:endParaRPr lang="en-US"/>
          </a:p>
        </p:txBody>
      </p:sp>
      <p:sp>
        <p:nvSpPr>
          <p:cNvPr id="5" name="Slide Number Placeholder 4"/>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64945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F1F39-EB90-F44B-B3B9-983076A98C2B}" type="datetime1">
              <a:rPr lang="en-CA" smtClean="0"/>
              <a:t>17-03-19</a:t>
            </a:fld>
            <a:endParaRPr lang="en-US"/>
          </a:p>
        </p:txBody>
      </p:sp>
      <p:sp>
        <p:nvSpPr>
          <p:cNvPr id="3" name="Footer Placeholder 2"/>
          <p:cNvSpPr>
            <a:spLocks noGrp="1"/>
          </p:cNvSpPr>
          <p:nvPr>
            <p:ph type="ftr" sz="quarter" idx="11"/>
          </p:nvPr>
        </p:nvSpPr>
        <p:spPr/>
        <p:txBody>
          <a:bodyPr/>
          <a:lstStyle/>
          <a:p>
            <a:r>
              <a:rPr lang="en-US" smtClean="0"/>
              <a:t>Sharcnet / Bioinfo Club 2017</a:t>
            </a:r>
            <a:endParaRPr lang="en-US"/>
          </a:p>
        </p:txBody>
      </p:sp>
      <p:sp>
        <p:nvSpPr>
          <p:cNvPr id="4" name="Slide Number Placeholder 3"/>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948552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CAB7070-6131-7348-BEE1-C773CC83DF30}" type="datetime1">
              <a:rPr lang="en-CA" smtClean="0"/>
              <a:t>17-03-19</a:t>
            </a:fld>
            <a:endParaRPr lang="en-US"/>
          </a:p>
        </p:txBody>
      </p:sp>
      <p:sp>
        <p:nvSpPr>
          <p:cNvPr id="6" name="Footer Placeholder 5"/>
          <p:cNvSpPr>
            <a:spLocks noGrp="1"/>
          </p:cNvSpPr>
          <p:nvPr>
            <p:ph type="ftr" sz="quarter" idx="11"/>
          </p:nvPr>
        </p:nvSpPr>
        <p:spPr/>
        <p:txBody>
          <a:bodyPr/>
          <a:lstStyle/>
          <a:p>
            <a:r>
              <a:rPr lang="en-US" smtClean="0"/>
              <a:t>Sharcnet / Bioinfo Club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174503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6C4E55A0-A3EC-3347-9989-0DA67A0180D0}" type="datetime1">
              <a:rPr lang="en-CA" smtClean="0"/>
              <a:t>17-03-19</a:t>
            </a:fld>
            <a:endParaRPr lang="en-US"/>
          </a:p>
        </p:txBody>
      </p:sp>
      <p:sp>
        <p:nvSpPr>
          <p:cNvPr id="6" name="Footer Placeholder 5"/>
          <p:cNvSpPr>
            <a:spLocks noGrp="1"/>
          </p:cNvSpPr>
          <p:nvPr>
            <p:ph type="ftr" sz="quarter" idx="11"/>
          </p:nvPr>
        </p:nvSpPr>
        <p:spPr/>
        <p:txBody>
          <a:bodyPr/>
          <a:lstStyle/>
          <a:p>
            <a:r>
              <a:rPr lang="en-US" smtClean="0"/>
              <a:t>Sharcnet / Bioinfo Club 2017</a:t>
            </a:r>
            <a:endParaRPr lang="en-US"/>
          </a:p>
        </p:txBody>
      </p:sp>
      <p:sp>
        <p:nvSpPr>
          <p:cNvPr id="7" name="Slide Number Placeholder 6"/>
          <p:cNvSpPr>
            <a:spLocks noGrp="1"/>
          </p:cNvSpPr>
          <p:nvPr>
            <p:ph type="sldNum" sz="quarter" idx="12"/>
          </p:nvPr>
        </p:nvSpPr>
        <p:spPr/>
        <p:txBody>
          <a:bodyPr/>
          <a:lstStyle/>
          <a:p>
            <a:fld id="{FE820E90-B7EC-EF40-A347-7AE0ED4627FE}" type="slidenum">
              <a:rPr lang="en-US" smtClean="0"/>
              <a:t>‹#›</a:t>
            </a:fld>
            <a:endParaRPr lang="en-US"/>
          </a:p>
        </p:txBody>
      </p:sp>
    </p:spTree>
    <p:extLst>
      <p:ext uri="{BB962C8B-B14F-4D97-AF65-F5344CB8AC3E}">
        <p14:creationId xmlns:p14="http://schemas.microsoft.com/office/powerpoint/2010/main" val="2289758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A441F-FAB1-C047-ABFA-64F3DEF8773A}" type="datetime1">
              <a:rPr lang="en-CA" smtClean="0"/>
              <a:t>17-03-19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Sharcnet / Bioinfo Club 2017</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20E90-B7EC-EF40-A347-7AE0ED4627FE}" type="slidenum">
              <a:rPr lang="en-US" smtClean="0"/>
              <a:t>‹#›</a:t>
            </a:fld>
            <a:endParaRPr lang="en-US"/>
          </a:p>
        </p:txBody>
      </p:sp>
    </p:spTree>
    <p:extLst>
      <p:ext uri="{BB962C8B-B14F-4D97-AF65-F5344CB8AC3E}">
        <p14:creationId xmlns:p14="http://schemas.microsoft.com/office/powerpoint/2010/main" val="2736076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 Id="rId3" Type="http://schemas.openxmlformats.org/officeDocument/2006/relationships/image" Target="../media/image4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3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58.png"/><Relationship Id="rId9"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Compositional Data Analysis: a better way to analyze high throughput sequencing data</a:t>
            </a:r>
          </a:p>
        </p:txBody>
      </p:sp>
      <p:sp>
        <p:nvSpPr>
          <p:cNvPr id="3" name="Subtitle 2"/>
          <p:cNvSpPr>
            <a:spLocks noGrp="1"/>
          </p:cNvSpPr>
          <p:nvPr>
            <p:ph type="subTitle" idx="1"/>
          </p:nvPr>
        </p:nvSpPr>
        <p:spPr/>
        <p:txBody>
          <a:bodyPr>
            <a:normAutofit/>
          </a:bodyPr>
          <a:lstStyle/>
          <a:p>
            <a:r>
              <a:rPr lang="en-US" dirty="0" smtClean="0"/>
              <a:t>Greg Gloor</a:t>
            </a:r>
          </a:p>
          <a:p>
            <a:r>
              <a:rPr lang="en-US" dirty="0" smtClean="0"/>
              <a:t>Dep’t of Biochemistry, Applied Math</a:t>
            </a:r>
          </a:p>
          <a:p>
            <a:r>
              <a:rPr lang="en-US" dirty="0" smtClean="0"/>
              <a:t>University of Western Ontario</a:t>
            </a:r>
            <a:endParaRPr lang="en-US" dirty="0"/>
          </a:p>
        </p:txBody>
      </p:sp>
      <p:sp>
        <p:nvSpPr>
          <p:cNvPr id="4" name="Footer Placeholder 3"/>
          <p:cNvSpPr>
            <a:spLocks noGrp="1"/>
          </p:cNvSpPr>
          <p:nvPr>
            <p:ph type="ftr" sz="quarter" idx="11"/>
          </p:nvPr>
        </p:nvSpPr>
        <p:spPr/>
        <p:txBody>
          <a:bodyPr/>
          <a:lstStyle/>
          <a:p>
            <a:r>
              <a:rPr lang="en-US" smtClean="0"/>
              <a:t>Sharcnet / Bioinfo Club 2017</a:t>
            </a:r>
            <a:endParaRPr lang="en-US"/>
          </a:p>
        </p:txBody>
      </p:sp>
    </p:spTree>
    <p:extLst>
      <p:ext uri="{BB962C8B-B14F-4D97-AF65-F5344CB8AC3E}">
        <p14:creationId xmlns:p14="http://schemas.microsoft.com/office/powerpoint/2010/main" val="15362342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we have </a:t>
            </a:r>
            <a:r>
              <a:rPr lang="is-IS" dirty="0" smtClean="0"/>
              <a:t>…</a:t>
            </a:r>
            <a:endParaRPr lang="en-US" dirty="0"/>
          </a:p>
        </p:txBody>
      </p:sp>
      <p:sp>
        <p:nvSpPr>
          <p:cNvPr id="3" name="Content Placeholder 2"/>
          <p:cNvSpPr>
            <a:spLocks noGrp="1"/>
          </p:cNvSpPr>
          <p:nvPr>
            <p:ph idx="1"/>
          </p:nvPr>
        </p:nvSpPr>
        <p:spPr/>
        <p:txBody>
          <a:bodyPr/>
          <a:lstStyle/>
          <a:p>
            <a:r>
              <a:rPr lang="en-US" sz="2400" dirty="0" smtClean="0"/>
              <a:t>Between group differences that describe the most abundant</a:t>
            </a:r>
          </a:p>
          <a:p>
            <a:r>
              <a:rPr lang="en-US" sz="2400" dirty="0" smtClean="0"/>
              <a:t>But differences between groups are almost always the rarest</a:t>
            </a:r>
            <a:endParaRPr lang="en-US" sz="2400" dirty="0"/>
          </a:p>
        </p:txBody>
      </p:sp>
      <p:sp>
        <p:nvSpPr>
          <p:cNvPr id="4" name="Footer Placeholder 3"/>
          <p:cNvSpPr>
            <a:spLocks noGrp="1"/>
          </p:cNvSpPr>
          <p:nvPr>
            <p:ph type="ftr" sz="quarter" idx="11"/>
          </p:nvPr>
        </p:nvSpPr>
        <p:spPr/>
        <p:txBody>
          <a:bodyPr/>
          <a:lstStyle/>
          <a:p>
            <a:r>
              <a:rPr lang="it-IT" smtClean="0"/>
              <a:t>Sharcnet / Bioinfo Club 2017</a:t>
            </a:r>
            <a:endParaRPr lang="en-US"/>
          </a:p>
        </p:txBody>
      </p:sp>
      <p:pic>
        <p:nvPicPr>
          <p:cNvPr id="6" name="Picture 5"/>
          <p:cNvPicPr>
            <a:picLocks noChangeAspect="1"/>
          </p:cNvPicPr>
          <p:nvPr/>
        </p:nvPicPr>
        <p:blipFill>
          <a:blip r:embed="rId2"/>
          <a:stretch>
            <a:fillRect/>
          </a:stretch>
        </p:blipFill>
        <p:spPr>
          <a:xfrm>
            <a:off x="3712028" y="3405293"/>
            <a:ext cx="1752600" cy="1752600"/>
          </a:xfrm>
          <a:prstGeom prst="rect">
            <a:avLst/>
          </a:prstGeom>
        </p:spPr>
      </p:pic>
      <p:sp>
        <p:nvSpPr>
          <p:cNvPr id="7" name="TextBox 6"/>
          <p:cNvSpPr txBox="1"/>
          <p:nvPr/>
        </p:nvSpPr>
        <p:spPr>
          <a:xfrm>
            <a:off x="2104573" y="5049036"/>
            <a:ext cx="4941527" cy="646331"/>
          </a:xfrm>
          <a:prstGeom prst="rect">
            <a:avLst/>
          </a:prstGeom>
          <a:noFill/>
        </p:spPr>
        <p:txBody>
          <a:bodyPr wrap="none" rtlCol="0">
            <a:spAutoFit/>
          </a:bodyPr>
          <a:lstStyle/>
          <a:p>
            <a:r>
              <a:rPr lang="en-US" sz="3600" dirty="0" err="1" smtClean="0"/>
              <a:t>Philosoraptor</a:t>
            </a:r>
            <a:r>
              <a:rPr lang="en-US" sz="3600" dirty="0" smtClean="0"/>
              <a:t> is confused</a:t>
            </a:r>
            <a:endParaRPr lang="en-US" sz="3600" dirty="0"/>
          </a:p>
        </p:txBody>
      </p:sp>
    </p:spTree>
    <p:extLst>
      <p:ext uri="{BB962C8B-B14F-4D97-AF65-F5344CB8AC3E}">
        <p14:creationId xmlns:p14="http://schemas.microsoft.com/office/powerpoint/2010/main" val="2618434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Better quote than he realized?</a:t>
            </a:r>
            <a:endParaRPr lang="en-US" dirty="0"/>
          </a:p>
        </p:txBody>
      </p:sp>
      <p:sp>
        <p:nvSpPr>
          <p:cNvPr id="3" name="Content Placeholder 2"/>
          <p:cNvSpPr>
            <a:spLocks noGrp="1"/>
          </p:cNvSpPr>
          <p:nvPr>
            <p:ph idx="1"/>
          </p:nvPr>
        </p:nvSpPr>
        <p:spPr>
          <a:xfrm>
            <a:off x="457200" y="1997108"/>
            <a:ext cx="4033296" cy="3638983"/>
          </a:xfrm>
        </p:spPr>
        <p:txBody>
          <a:bodyPr>
            <a:normAutofit fontScale="700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dirty="0" smtClean="0">
                <a:solidFill>
                  <a:schemeClr val="bg1"/>
                </a:solidFill>
              </a:rPr>
              <a:t>There are also things we think we know that we don’t know</a:t>
            </a:r>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TextBox 4"/>
          <p:cNvSpPr txBox="1"/>
          <p:nvPr/>
        </p:nvSpPr>
        <p:spPr>
          <a:xfrm>
            <a:off x="5393764" y="5251817"/>
            <a:ext cx="1787531" cy="369332"/>
          </a:xfrm>
          <a:prstGeom prst="rect">
            <a:avLst/>
          </a:prstGeom>
          <a:noFill/>
        </p:spPr>
        <p:txBody>
          <a:bodyPr wrap="none" rtlCol="0">
            <a:spAutoFit/>
          </a:bodyPr>
          <a:lstStyle/>
          <a:p>
            <a:r>
              <a:rPr lang="en-US" dirty="0" smtClean="0"/>
              <a:t>Donald Rumsfeld</a:t>
            </a:r>
            <a:endParaRPr lang="en-US" dirty="0"/>
          </a:p>
        </p:txBody>
      </p:sp>
      <p:sp>
        <p:nvSpPr>
          <p:cNvPr id="6" name="Footer Placeholder 5"/>
          <p:cNvSpPr>
            <a:spLocks noGrp="1"/>
          </p:cNvSpPr>
          <p:nvPr>
            <p:ph type="ftr" sz="quarter" idx="11"/>
          </p:nvPr>
        </p:nvSpPr>
        <p:spPr/>
        <p:txBody>
          <a:bodyPr/>
          <a:lstStyle/>
          <a:p>
            <a:r>
              <a:rPr lang="en-US" smtClean="0"/>
              <a:t>Sharcnet / Bioinfo Club 2017</a:t>
            </a:r>
            <a:endParaRPr lang="en-US"/>
          </a:p>
        </p:txBody>
      </p:sp>
    </p:spTree>
    <p:extLst>
      <p:ext uri="{BB962C8B-B14F-4D97-AF65-F5344CB8AC3E}">
        <p14:creationId xmlns:p14="http://schemas.microsoft.com/office/powerpoint/2010/main" val="19274799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category that he missed</a:t>
            </a:r>
            <a:endParaRPr lang="en-US" dirty="0"/>
          </a:p>
        </p:txBody>
      </p:sp>
      <p:sp>
        <p:nvSpPr>
          <p:cNvPr id="3" name="Content Placeholder 2"/>
          <p:cNvSpPr>
            <a:spLocks noGrp="1"/>
          </p:cNvSpPr>
          <p:nvPr>
            <p:ph idx="1"/>
          </p:nvPr>
        </p:nvSpPr>
        <p:spPr>
          <a:xfrm>
            <a:off x="457200" y="1997108"/>
            <a:ext cx="4033296" cy="3638983"/>
          </a:xfrm>
        </p:spPr>
        <p:txBody>
          <a:bodyPr>
            <a:normAutofit fontScale="70000" lnSpcReduction="20000"/>
          </a:bodyPr>
          <a:lstStyle/>
          <a:p>
            <a:r>
              <a:rPr lang="en-US" dirty="0"/>
              <a:t>There are known </a:t>
            </a:r>
            <a:r>
              <a:rPr lang="en-US" dirty="0" err="1"/>
              <a:t>knowns</a:t>
            </a:r>
            <a:r>
              <a:rPr lang="en-US" dirty="0"/>
              <a:t>. These are things we know that we know. </a:t>
            </a:r>
            <a:endParaRPr lang="en-US" dirty="0" smtClean="0"/>
          </a:p>
          <a:p>
            <a:r>
              <a:rPr lang="en-US" dirty="0" smtClean="0"/>
              <a:t>There </a:t>
            </a:r>
            <a:r>
              <a:rPr lang="en-US" dirty="0"/>
              <a:t>are known unknowns. That is to say, there are things that we know we don't know. </a:t>
            </a:r>
            <a:endParaRPr lang="en-US" dirty="0" smtClean="0"/>
          </a:p>
          <a:p>
            <a:r>
              <a:rPr lang="en-US" dirty="0" smtClean="0"/>
              <a:t>But </a:t>
            </a:r>
            <a:r>
              <a:rPr lang="en-US" dirty="0"/>
              <a:t>there are also unknown unknowns. There are things we don't know we don't know</a:t>
            </a:r>
            <a:r>
              <a:rPr lang="en-US" dirty="0" smtClean="0"/>
              <a:t>.</a:t>
            </a:r>
          </a:p>
          <a:p>
            <a:r>
              <a:rPr lang="en-US" b="1" dirty="0" smtClean="0">
                <a:solidFill>
                  <a:schemeClr val="accent2"/>
                </a:solidFill>
              </a:rPr>
              <a:t>There are also things we think we know that we don’t know</a:t>
            </a:r>
          </a:p>
        </p:txBody>
      </p:sp>
      <p:pic>
        <p:nvPicPr>
          <p:cNvPr id="4" name="Picture 3"/>
          <p:cNvPicPr>
            <a:picLocks noChangeAspect="1"/>
          </p:cNvPicPr>
          <p:nvPr/>
        </p:nvPicPr>
        <p:blipFill>
          <a:blip r:embed="rId2"/>
          <a:stretch>
            <a:fillRect/>
          </a:stretch>
        </p:blipFill>
        <p:spPr>
          <a:xfrm>
            <a:off x="4595215" y="2589982"/>
            <a:ext cx="3421959" cy="2467759"/>
          </a:xfrm>
          <a:prstGeom prst="rect">
            <a:avLst/>
          </a:prstGeom>
        </p:spPr>
      </p:pic>
      <p:sp>
        <p:nvSpPr>
          <p:cNvPr id="5" name="Footer Placeholder 4"/>
          <p:cNvSpPr>
            <a:spLocks noGrp="1"/>
          </p:cNvSpPr>
          <p:nvPr>
            <p:ph type="ftr" sz="quarter" idx="11"/>
          </p:nvPr>
        </p:nvSpPr>
        <p:spPr/>
        <p:txBody>
          <a:bodyPr/>
          <a:lstStyle/>
          <a:p>
            <a:r>
              <a:rPr lang="en-US" smtClean="0"/>
              <a:t>Sharcnet / Bioinfo Club 2017</a:t>
            </a:r>
            <a:endParaRPr lang="en-US"/>
          </a:p>
        </p:txBody>
      </p:sp>
    </p:spTree>
    <p:extLst>
      <p:ext uri="{BB962C8B-B14F-4D97-AF65-F5344CB8AC3E}">
        <p14:creationId xmlns:p14="http://schemas.microsoft.com/office/powerpoint/2010/main" val="42102361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smtClean="0"/>
              <a:t>Sequencing data are high-dimensional</a:t>
            </a:r>
          </a:p>
          <a:p>
            <a:pPr lvl="1"/>
            <a:r>
              <a:rPr lang="en-US" dirty="0" smtClean="0"/>
              <a:t>Therefore statistical analyses can be wildly optimistic</a:t>
            </a:r>
          </a:p>
          <a:p>
            <a:r>
              <a:rPr lang="en-US" dirty="0" smtClean="0"/>
              <a:t>Sequencing data are sparse</a:t>
            </a:r>
          </a:p>
          <a:p>
            <a:pPr lvl="1"/>
            <a:r>
              <a:rPr lang="en-US" dirty="0" smtClean="0"/>
              <a:t>Therefore we need to estimate many of our values</a:t>
            </a:r>
          </a:p>
          <a:p>
            <a:r>
              <a:rPr lang="en-US" dirty="0"/>
              <a:t>Sequencing data are </a:t>
            </a:r>
            <a:r>
              <a:rPr lang="en-US" dirty="0" smtClean="0"/>
              <a:t>constant sum</a:t>
            </a:r>
            <a:endParaRPr lang="en-US" dirty="0"/>
          </a:p>
          <a:p>
            <a:pPr lvl="1"/>
            <a:r>
              <a:rPr lang="en-US" dirty="0" smtClean="0"/>
              <a:t>Therefore we have compositional data</a:t>
            </a:r>
          </a:p>
          <a:p>
            <a:pPr lvl="2"/>
            <a:r>
              <a:rPr lang="en-US" dirty="0"/>
              <a:t>everything correlates with </a:t>
            </a:r>
            <a:r>
              <a:rPr lang="en-US" dirty="0" smtClean="0"/>
              <a:t>everything</a:t>
            </a:r>
          </a:p>
          <a:p>
            <a:r>
              <a:rPr lang="en-US" b="1" dirty="0" smtClean="0">
                <a:solidFill>
                  <a:schemeClr val="bg1"/>
                </a:solidFill>
              </a:rPr>
              <a:t>Most of us are unaware of the problems</a:t>
            </a:r>
            <a:endParaRPr lang="en-US" b="1" dirty="0">
              <a:solidFill>
                <a:schemeClr val="bg1"/>
              </a:solidFill>
            </a:endParaRPr>
          </a:p>
          <a:p>
            <a:endParaRPr lang="en-US" dirty="0"/>
          </a:p>
        </p:txBody>
      </p:sp>
      <p:sp>
        <p:nvSpPr>
          <p:cNvPr id="4" name="Footer Placeholder 3"/>
          <p:cNvSpPr>
            <a:spLocks noGrp="1"/>
          </p:cNvSpPr>
          <p:nvPr>
            <p:ph type="ftr" sz="quarter" idx="11"/>
          </p:nvPr>
        </p:nvSpPr>
        <p:spPr/>
        <p:txBody>
          <a:bodyPr/>
          <a:lstStyle/>
          <a:p>
            <a:r>
              <a:rPr lang="en-US" smtClean="0"/>
              <a:t>Sharcnet / Bioinfo Club 2017</a:t>
            </a:r>
            <a:endParaRPr lang="en-US"/>
          </a:p>
        </p:txBody>
      </p:sp>
      <p:pic>
        <p:nvPicPr>
          <p:cNvPr id="6" name="Picture 5" descr="HWAP.pdf"/>
          <p:cNvPicPr>
            <a:picLocks noChangeAspect="1"/>
          </p:cNvPicPr>
          <p:nvPr/>
        </p:nvPicPr>
        <p:blipFill rotWithShape="1">
          <a:blip r:embed="rId2">
            <a:extLst>
              <a:ext uri="{28A0092B-C50C-407E-A947-70E740481C1C}">
                <a14:useLocalDpi xmlns:a14="http://schemas.microsoft.com/office/drawing/2010/main" val="0"/>
              </a:ext>
            </a:extLst>
          </a:blip>
          <a:srcRect l="39099" r="39332"/>
          <a:stretch/>
        </p:blipFill>
        <p:spPr>
          <a:xfrm rot="5400000">
            <a:off x="3897244" y="-2582859"/>
            <a:ext cx="1142999" cy="6858000"/>
          </a:xfrm>
          <a:prstGeom prst="rect">
            <a:avLst/>
          </a:prstGeom>
        </p:spPr>
      </p:pic>
    </p:spTree>
    <p:extLst>
      <p:ext uri="{BB962C8B-B14F-4D97-AF65-F5344CB8AC3E}">
        <p14:creationId xmlns:p14="http://schemas.microsoft.com/office/powerpoint/2010/main" val="22199417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problem is -</a:t>
            </a:r>
            <a:endParaRPr lang="en-US" dirty="0"/>
          </a:p>
        </p:txBody>
      </p:sp>
      <p:sp>
        <p:nvSpPr>
          <p:cNvPr id="3" name="Content Placeholder 2"/>
          <p:cNvSpPr>
            <a:spLocks noGrp="1"/>
          </p:cNvSpPr>
          <p:nvPr>
            <p:ph idx="1"/>
          </p:nvPr>
        </p:nvSpPr>
        <p:spPr/>
        <p:txBody>
          <a:bodyPr>
            <a:normAutofit fontScale="92500"/>
          </a:bodyPr>
          <a:lstStyle/>
          <a:p>
            <a:r>
              <a:rPr lang="en-US" dirty="0" smtClean="0">
                <a:solidFill>
                  <a:schemeClr val="bg1">
                    <a:lumMod val="75000"/>
                  </a:schemeClr>
                </a:solidFill>
              </a:rPr>
              <a:t>Sequencing data are high-dimensional</a:t>
            </a:r>
          </a:p>
          <a:p>
            <a:pPr lvl="1"/>
            <a:r>
              <a:rPr lang="en-US" dirty="0" smtClean="0">
                <a:solidFill>
                  <a:schemeClr val="bg1">
                    <a:lumMod val="75000"/>
                  </a:schemeClr>
                </a:solidFill>
              </a:rPr>
              <a:t>Therefore statistical analyses can be wildly optimistic</a:t>
            </a:r>
          </a:p>
          <a:p>
            <a:r>
              <a:rPr lang="en-US" dirty="0" smtClean="0">
                <a:solidFill>
                  <a:schemeClr val="bg1">
                    <a:lumMod val="75000"/>
                  </a:schemeClr>
                </a:solidFill>
              </a:rPr>
              <a:t>Sequencing data are sparse</a:t>
            </a:r>
          </a:p>
          <a:p>
            <a:pPr lvl="1"/>
            <a:r>
              <a:rPr lang="en-US" dirty="0" smtClean="0">
                <a:solidFill>
                  <a:schemeClr val="bg1">
                    <a:lumMod val="75000"/>
                  </a:schemeClr>
                </a:solidFill>
              </a:rPr>
              <a:t>Therefore we need to estimate many of our values</a:t>
            </a:r>
          </a:p>
          <a:p>
            <a:r>
              <a:rPr lang="en-US" dirty="0">
                <a:solidFill>
                  <a:schemeClr val="bg1">
                    <a:lumMod val="75000"/>
                  </a:schemeClr>
                </a:solidFill>
              </a:rPr>
              <a:t>Sequencing data are </a:t>
            </a:r>
            <a:r>
              <a:rPr lang="en-US" dirty="0" smtClean="0">
                <a:solidFill>
                  <a:schemeClr val="bg1">
                    <a:lumMod val="75000"/>
                  </a:schemeClr>
                </a:solidFill>
              </a:rPr>
              <a:t>constant sum</a:t>
            </a:r>
            <a:endParaRPr lang="en-US" dirty="0">
              <a:solidFill>
                <a:schemeClr val="bg1">
                  <a:lumMod val="75000"/>
                </a:schemeClr>
              </a:solidFill>
            </a:endParaRPr>
          </a:p>
          <a:p>
            <a:pPr lvl="1"/>
            <a:r>
              <a:rPr lang="en-US" dirty="0">
                <a:solidFill>
                  <a:schemeClr val="bg1">
                    <a:lumMod val="75000"/>
                  </a:schemeClr>
                </a:solidFill>
              </a:rPr>
              <a:t>Therefore we have compositional data</a:t>
            </a:r>
          </a:p>
          <a:p>
            <a:pPr lvl="2"/>
            <a:r>
              <a:rPr lang="en-US" dirty="0" smtClean="0">
                <a:solidFill>
                  <a:schemeClr val="bg1">
                    <a:lumMod val="75000"/>
                  </a:schemeClr>
                </a:solidFill>
              </a:rPr>
              <a:t>everything </a:t>
            </a:r>
            <a:r>
              <a:rPr lang="en-US" dirty="0">
                <a:solidFill>
                  <a:schemeClr val="bg1">
                    <a:lumMod val="75000"/>
                  </a:schemeClr>
                </a:solidFill>
              </a:rPr>
              <a:t>correlates with </a:t>
            </a:r>
            <a:r>
              <a:rPr lang="en-US" dirty="0" smtClean="0">
                <a:solidFill>
                  <a:schemeClr val="bg1">
                    <a:lumMod val="75000"/>
                  </a:schemeClr>
                </a:solidFill>
              </a:rPr>
              <a:t>everything</a:t>
            </a:r>
          </a:p>
          <a:p>
            <a:r>
              <a:rPr lang="en-US" b="1" dirty="0"/>
              <a:t>Most of us are unaware of the </a:t>
            </a:r>
            <a:r>
              <a:rPr lang="en-US" b="1" dirty="0" smtClean="0"/>
              <a:t>problems</a:t>
            </a:r>
            <a:endParaRPr lang="en-US" b="1" dirty="0">
              <a:solidFill>
                <a:schemeClr val="bg1"/>
              </a:solidFill>
            </a:endParaRPr>
          </a:p>
        </p:txBody>
      </p:sp>
      <p:sp>
        <p:nvSpPr>
          <p:cNvPr id="4" name="Footer Placeholder 3"/>
          <p:cNvSpPr>
            <a:spLocks noGrp="1"/>
          </p:cNvSpPr>
          <p:nvPr>
            <p:ph type="ftr" sz="quarter" idx="11"/>
          </p:nvPr>
        </p:nvSpPr>
        <p:spPr/>
        <p:txBody>
          <a:bodyPr/>
          <a:lstStyle/>
          <a:p>
            <a:r>
              <a:rPr lang="en-US" smtClean="0"/>
              <a:t>Sharcnet / Bioinfo Club 2017</a:t>
            </a:r>
            <a:endParaRPr lang="en-US"/>
          </a:p>
        </p:txBody>
      </p:sp>
    </p:spTree>
    <p:extLst>
      <p:ext uri="{BB962C8B-B14F-4D97-AF65-F5344CB8AC3E}">
        <p14:creationId xmlns:p14="http://schemas.microsoft.com/office/powerpoint/2010/main" val="28034237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data come from?</a:t>
            </a:r>
            <a:endParaRPr lang="en-US" dirty="0"/>
          </a:p>
        </p:txBody>
      </p:sp>
      <p:pic>
        <p:nvPicPr>
          <p:cNvPr id="4" name="Content Placeholder 3" descr="fig_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00" r="1833" b="30506"/>
          <a:stretch/>
        </p:blipFill>
        <p:spPr>
          <a:xfrm>
            <a:off x="457200" y="1558743"/>
            <a:ext cx="5219959" cy="3740001"/>
          </a:xfrm>
        </p:spPr>
      </p:pic>
      <p:sp>
        <p:nvSpPr>
          <p:cNvPr id="6" name="TextBox 5"/>
          <p:cNvSpPr txBox="1"/>
          <p:nvPr/>
        </p:nvSpPr>
        <p:spPr>
          <a:xfrm>
            <a:off x="5438896" y="1852503"/>
            <a:ext cx="3460231" cy="3416320"/>
          </a:xfrm>
          <a:prstGeom prst="rect">
            <a:avLst/>
          </a:prstGeom>
          <a:noFill/>
        </p:spPr>
        <p:txBody>
          <a:bodyPr wrap="square" rtlCol="0">
            <a:spAutoFit/>
          </a:bodyPr>
          <a:lstStyle/>
          <a:p>
            <a:pPr marL="285750" indent="-285750">
              <a:buFont typeface="Arial"/>
              <a:buChar char="•"/>
            </a:pPr>
            <a:r>
              <a:rPr lang="en-US" dirty="0" smtClean="0"/>
              <a:t>DNA or RNA fragments from the environment</a:t>
            </a:r>
          </a:p>
          <a:p>
            <a:pPr marL="285750" indent="-285750">
              <a:buFont typeface="Arial"/>
              <a:buChar char="•"/>
            </a:pPr>
            <a:r>
              <a:rPr lang="en-US" dirty="0" smtClean="0"/>
              <a:t>A </a:t>
            </a:r>
            <a:r>
              <a:rPr lang="en-US" dirty="0"/>
              <a:t>r</a:t>
            </a:r>
            <a:r>
              <a:rPr lang="en-US" dirty="0" smtClean="0"/>
              <a:t>andom sample used to make a library</a:t>
            </a:r>
          </a:p>
          <a:p>
            <a:pPr marL="285750" indent="-285750">
              <a:buFont typeface="Arial"/>
              <a:buChar char="•"/>
            </a:pPr>
            <a:r>
              <a:rPr lang="en-US" dirty="0" smtClean="0"/>
              <a:t>A random sample of the library is sequenced and mapped</a:t>
            </a:r>
          </a:p>
          <a:p>
            <a:pPr marL="285750" indent="-285750">
              <a:buFont typeface="Arial"/>
              <a:buChar char="•"/>
            </a:pPr>
            <a:r>
              <a:rPr lang="en-US" dirty="0" smtClean="0"/>
              <a:t>This generates a table of counts per feature (OTU, gene) in each sample</a:t>
            </a:r>
          </a:p>
          <a:p>
            <a:pPr marL="285750" indent="-285750">
              <a:buFont typeface="Arial"/>
              <a:buChar char="•"/>
            </a:pPr>
            <a:endParaRPr lang="en-US" dirty="0" smtClean="0"/>
          </a:p>
          <a:p>
            <a:pPr marL="285750" indent="-285750">
              <a:buFont typeface="Arial"/>
              <a:buChar char="•"/>
            </a:pPr>
            <a:r>
              <a:rPr lang="en-US" b="1" dirty="0" smtClean="0"/>
              <a:t>The number of reads is determined by the machine!</a:t>
            </a:r>
            <a:endParaRPr lang="en-US" b="1" dirty="0"/>
          </a:p>
        </p:txBody>
      </p:sp>
      <p:sp>
        <p:nvSpPr>
          <p:cNvPr id="3" name="Footer Placeholder 2"/>
          <p:cNvSpPr>
            <a:spLocks noGrp="1"/>
          </p:cNvSpPr>
          <p:nvPr>
            <p:ph type="ftr" sz="quarter" idx="11"/>
          </p:nvPr>
        </p:nvSpPr>
        <p:spPr/>
        <p:txBody>
          <a:bodyPr/>
          <a:lstStyle/>
          <a:p>
            <a:r>
              <a:rPr lang="en-US" smtClean="0"/>
              <a:t>Sharcnet / Bioinfo Club 2017</a:t>
            </a:r>
            <a:endParaRPr lang="en-US" dirty="0"/>
          </a:p>
        </p:txBody>
      </p:sp>
      <p:sp>
        <p:nvSpPr>
          <p:cNvPr id="7" name="TextBox 6"/>
          <p:cNvSpPr txBox="1"/>
          <p:nvPr/>
        </p:nvSpPr>
        <p:spPr>
          <a:xfrm>
            <a:off x="6207125" y="6037263"/>
            <a:ext cx="2137574" cy="646331"/>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a:t>
            </a:r>
            <a:r>
              <a:rPr lang="en-US" sz="1200" dirty="0" smtClean="0">
                <a:solidFill>
                  <a:schemeClr val="tx1">
                    <a:lumMod val="50000"/>
                    <a:lumOff val="50000"/>
                  </a:schemeClr>
                </a:solidFill>
              </a:rPr>
              <a:t>2016. Ann. </a:t>
            </a:r>
            <a:r>
              <a:rPr lang="en-US" sz="1200" dirty="0" err="1" smtClean="0">
                <a:solidFill>
                  <a:schemeClr val="tx1">
                    <a:lumMod val="50000"/>
                    <a:lumOff val="50000"/>
                  </a:schemeClr>
                </a:solidFill>
              </a:rPr>
              <a:t>Epidem</a:t>
            </a:r>
            <a:r>
              <a:rPr lang="en-US" sz="1200" dirty="0" smtClean="0">
                <a:solidFill>
                  <a:schemeClr val="tx1">
                    <a:lumMod val="50000"/>
                    <a:lumOff val="50000"/>
                  </a:schemeClr>
                </a:solidFill>
              </a:rPr>
              <a:t>.</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t>
            </a:r>
            <a:r>
              <a:rPr lang="en-US" sz="1200" dirty="0" smtClean="0">
                <a:solidFill>
                  <a:schemeClr val="tx1">
                    <a:lumMod val="50000"/>
                    <a:lumOff val="50000"/>
                  </a:schemeClr>
                </a:solidFill>
              </a:rPr>
              <a:t>Can. J. Micro.</a:t>
            </a:r>
          </a:p>
          <a:p>
            <a:pPr>
              <a:defRPr/>
            </a:pPr>
            <a:r>
              <a:rPr lang="en-US" sz="1200" dirty="0" smtClean="0">
                <a:solidFill>
                  <a:schemeClr val="tx1">
                    <a:lumMod val="50000"/>
                    <a:lumOff val="50000"/>
                  </a:schemeClr>
                </a:solidFill>
              </a:rPr>
              <a:t>Gloor et al. 2016 Aus. J. Stat..</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61747746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19250"/>
            <a:ext cx="9144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p:cNvSpPr>
            <a:spLocks noGrp="1"/>
          </p:cNvSpPr>
          <p:nvPr>
            <p:ph type="title"/>
          </p:nvPr>
        </p:nvSpPr>
        <p:spPr/>
        <p:txBody>
          <a:bodyPr/>
          <a:lstStyle/>
          <a:p>
            <a:pPr eaLnBrk="1" hangingPunct="1"/>
            <a:r>
              <a:rPr lang="en-US" dirty="0">
                <a:latin typeface="Calibri" charset="0"/>
              </a:rPr>
              <a:t>Random sample of environment</a:t>
            </a:r>
          </a:p>
        </p:txBody>
      </p:sp>
      <p:sp>
        <p:nvSpPr>
          <p:cNvPr id="6" name="Rectangle 5"/>
          <p:cNvSpPr/>
          <p:nvPr/>
        </p:nvSpPr>
        <p:spPr>
          <a:xfrm>
            <a:off x="819150" y="4381500"/>
            <a:ext cx="1593850" cy="1552575"/>
          </a:xfrm>
          <a:prstGeom prst="rect">
            <a:avLst/>
          </a:prstGeom>
          <a:noFill/>
          <a:ln w="3175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n>
                <a:solidFill>
                  <a:srgbClr val="000000"/>
                </a:solidFill>
                <a:prstDash val="dash"/>
              </a:ln>
            </a:endParaRPr>
          </a:p>
        </p:txBody>
      </p:sp>
      <p:sp>
        <p:nvSpPr>
          <p:cNvPr id="16388" name="TextBox 1"/>
          <p:cNvSpPr txBox="1">
            <a:spLocks noChangeArrowheads="1"/>
          </p:cNvSpPr>
          <p:nvPr/>
        </p:nvSpPr>
        <p:spPr bwMode="auto">
          <a:xfrm>
            <a:off x="3276600" y="3470275"/>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89" name="TextBox 6"/>
          <p:cNvSpPr txBox="1">
            <a:spLocks noChangeArrowheads="1"/>
          </p:cNvSpPr>
          <p:nvPr/>
        </p:nvSpPr>
        <p:spPr bwMode="auto">
          <a:xfrm>
            <a:off x="6696075" y="2568575"/>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0" name="TextBox 7"/>
          <p:cNvSpPr txBox="1">
            <a:spLocks noChangeArrowheads="1"/>
          </p:cNvSpPr>
          <p:nvPr/>
        </p:nvSpPr>
        <p:spPr bwMode="auto">
          <a:xfrm>
            <a:off x="1766888" y="5521325"/>
            <a:ext cx="1857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16391" name="TextBox 8"/>
          <p:cNvSpPr txBox="1">
            <a:spLocks noChangeArrowheads="1"/>
          </p:cNvSpPr>
          <p:nvPr/>
        </p:nvSpPr>
        <p:spPr bwMode="auto">
          <a:xfrm>
            <a:off x="5810250" y="4381500"/>
            <a:ext cx="1857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t>👽</a:t>
            </a:r>
          </a:p>
        </p:txBody>
      </p:sp>
      <p:sp>
        <p:nvSpPr>
          <p:cNvPr id="2" name="Footer Placeholder 1"/>
          <p:cNvSpPr>
            <a:spLocks noGrp="1"/>
          </p:cNvSpPr>
          <p:nvPr>
            <p:ph type="ftr" sz="quarter" idx="11"/>
          </p:nvPr>
        </p:nvSpPr>
        <p:spPr/>
        <p:txBody>
          <a:bodyPr/>
          <a:lstStyle/>
          <a:p>
            <a:r>
              <a:rPr lang="en-US" smtClean="0"/>
              <a:t>Sharcnet / Bioinfo Club 2017</a:t>
            </a:r>
            <a:endParaRPr lang="en-US"/>
          </a:p>
        </p:txBody>
      </p:sp>
    </p:spTree>
    <p:extLst>
      <p:ext uri="{BB962C8B-B14F-4D97-AF65-F5344CB8AC3E}">
        <p14:creationId xmlns:p14="http://schemas.microsoft.com/office/powerpoint/2010/main" val="396123838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atin typeface="Calibri" charset="0"/>
              </a:rPr>
              <a:t>Counting our things</a:t>
            </a:r>
          </a:p>
        </p:txBody>
      </p:sp>
      <p:sp>
        <p:nvSpPr>
          <p:cNvPr id="30723" name="Content Placeholder 2"/>
          <p:cNvSpPr>
            <a:spLocks noGrp="1"/>
          </p:cNvSpPr>
          <p:nvPr>
            <p:ph idx="1"/>
          </p:nvPr>
        </p:nvSpPr>
        <p:spPr>
          <a:xfrm>
            <a:off x="1400175" y="3927475"/>
            <a:ext cx="6161088" cy="2644775"/>
          </a:xfrm>
        </p:spPr>
        <p:txBody>
          <a:bodyPr/>
          <a:lstStyle/>
          <a:p>
            <a:pPr eaLnBrk="1" hangingPunct="1">
              <a:defRPr/>
            </a:pPr>
            <a:r>
              <a:rPr lang="en-US" b="1" u="sng" dirty="0">
                <a:latin typeface="Calibri" charset="0"/>
              </a:rPr>
              <a:t>Example </a:t>
            </a:r>
            <a:r>
              <a:rPr lang="en-US" b="1" u="sng" dirty="0" smtClean="0">
                <a:latin typeface="Calibri" charset="0"/>
              </a:rPr>
              <a:t>100 random sample sets</a:t>
            </a:r>
            <a:endParaRPr lang="en-US" b="1" u="sng" dirty="0">
              <a:latin typeface="Calibri" charset="0"/>
            </a:endParaRPr>
          </a:p>
          <a:p>
            <a:pPr marL="457200" lvl="1" indent="0" eaLnBrk="1" hangingPunct="1">
              <a:buFont typeface="Arial" charset="0"/>
              <a:buNone/>
              <a:defRPr/>
            </a:pPr>
            <a:r>
              <a:rPr lang="en-US" dirty="0" smtClean="0">
                <a:latin typeface="Calibri" charset="0"/>
              </a:rPr>
              <a:t>	range=</a:t>
            </a:r>
            <a:r>
              <a:rPr lang="en-US" dirty="0">
                <a:latin typeface="Calibri" charset="0"/>
              </a:rPr>
              <a:t>1800</a:t>
            </a:r>
            <a:r>
              <a:rPr lang="en-US" dirty="0" smtClean="0">
                <a:latin typeface="Calibri" charset="0"/>
              </a:rPr>
              <a:t>-2200</a:t>
            </a:r>
            <a:endParaRPr lang="en-US" dirty="0">
              <a:latin typeface="Calibri" charset="0"/>
            </a:endParaRPr>
          </a:p>
          <a:p>
            <a:pPr marL="457200" lvl="1" indent="0" eaLnBrk="1" hangingPunct="1">
              <a:buFont typeface="Arial" charset="0"/>
              <a:buNone/>
              <a:defRPr/>
            </a:pPr>
            <a:r>
              <a:rPr lang="en-US" dirty="0" smtClean="0">
                <a:latin typeface="Calibri" charset="0"/>
              </a:rPr>
              <a:t>	range= </a:t>
            </a:r>
            <a:r>
              <a:rPr lang="en-US" dirty="0">
                <a:latin typeface="Calibri" charset="0"/>
              </a:rPr>
              <a:t>8000-12000</a:t>
            </a:r>
          </a:p>
          <a:p>
            <a:pPr marL="457200" lvl="1" indent="0" eaLnBrk="1" hangingPunct="1">
              <a:buFont typeface="Arial" charset="0"/>
              <a:buNone/>
              <a:defRPr/>
            </a:pPr>
            <a:r>
              <a:rPr lang="en-US" dirty="0" smtClean="0">
                <a:latin typeface="Calibri" charset="0"/>
              </a:rPr>
              <a:t>	range=</a:t>
            </a:r>
            <a:r>
              <a:rPr lang="en-US" dirty="0">
                <a:latin typeface="Calibri" charset="0"/>
              </a:rPr>
              <a:t>450-550</a:t>
            </a:r>
          </a:p>
          <a:p>
            <a:pPr lvl="1" eaLnBrk="1" hangingPunct="1">
              <a:defRPr/>
            </a:pPr>
            <a:endParaRPr lang="en-US" dirty="0">
              <a:latin typeface="Calibri" charset="0"/>
            </a:endParaRPr>
          </a:p>
        </p:txBody>
      </p:sp>
      <p:sp>
        <p:nvSpPr>
          <p:cNvPr id="18435" name="TextBox 14"/>
          <p:cNvSpPr txBox="1">
            <a:spLocks noChangeArrowheads="1"/>
          </p:cNvSpPr>
          <p:nvPr/>
        </p:nvSpPr>
        <p:spPr bwMode="auto">
          <a:xfrm>
            <a:off x="1757363" y="4633913"/>
            <a:ext cx="860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000"/>
              <a:t>🐯</a:t>
            </a:r>
          </a:p>
          <a:p>
            <a:pPr eaLnBrk="1" hangingPunct="1"/>
            <a:r>
              <a:rPr lang="en-US" sz="3000"/>
              <a:t>🐞</a:t>
            </a:r>
          </a:p>
          <a:p>
            <a:pPr eaLnBrk="1" hangingPunct="1"/>
            <a:r>
              <a:rPr lang="en-US" sz="3000"/>
              <a:t>👽</a:t>
            </a:r>
          </a:p>
        </p:txBody>
      </p:sp>
      <p:sp>
        <p:nvSpPr>
          <p:cNvPr id="18436"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18437" name="Picture 6" descr="tiger_coun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55725"/>
            <a:ext cx="8186738"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Sharcnet / Bioinfo Club 2017</a:t>
            </a:r>
            <a:endParaRPr lang="en-US"/>
          </a:p>
        </p:txBody>
      </p:sp>
    </p:spTree>
    <p:extLst>
      <p:ext uri="{BB962C8B-B14F-4D97-AF65-F5344CB8AC3E}">
        <p14:creationId xmlns:p14="http://schemas.microsoft.com/office/powerpoint/2010/main" val="5134175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atin typeface="Calibri" charset="0"/>
              </a:rPr>
              <a:t>HTS is not counting</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498600"/>
            <a:ext cx="5308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1784350" y="4651375"/>
            <a:ext cx="55165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285750" indent="-285750">
              <a:buFont typeface="Arial"/>
              <a:buChar char="•"/>
              <a:defRPr/>
            </a:pPr>
            <a:r>
              <a:rPr lang="en-US" dirty="0" smtClean="0"/>
              <a:t>Sequencing is a constant-sum operation</a:t>
            </a:r>
          </a:p>
          <a:p>
            <a:pPr marL="1028700" lvl="1">
              <a:buFont typeface="Courier New"/>
              <a:buChar char="o"/>
              <a:defRPr/>
            </a:pPr>
            <a:r>
              <a:rPr lang="en-US" dirty="0" smtClean="0"/>
              <a:t>We only get the number of reads that the machine can deliver</a:t>
            </a:r>
          </a:p>
          <a:p>
            <a:pPr marL="1028700" lvl="1">
              <a:buFont typeface="Arial"/>
              <a:buChar char="•"/>
              <a:defRPr/>
            </a:pPr>
            <a:endParaRPr lang="en-US" dirty="0" smtClean="0"/>
          </a:p>
          <a:p>
            <a:pPr marL="285750" indent="-285750">
              <a:buFont typeface="Arial"/>
              <a:buChar char="•"/>
              <a:defRPr/>
            </a:pPr>
            <a:r>
              <a:rPr lang="en-US" dirty="0" smtClean="0"/>
              <a:t>Any constant sum is equivalent</a:t>
            </a:r>
          </a:p>
          <a:p>
            <a:pPr marL="285750">
              <a:buFont typeface="Arial"/>
              <a:buChar char="•"/>
              <a:defRPr/>
            </a:pPr>
            <a:endParaRPr lang="en-US" dirty="0" smtClean="0"/>
          </a:p>
        </p:txBody>
      </p:sp>
      <p:sp>
        <p:nvSpPr>
          <p:cNvPr id="2" name="TextBox 1"/>
          <p:cNvSpPr txBox="1"/>
          <p:nvPr/>
        </p:nvSpPr>
        <p:spPr>
          <a:xfrm>
            <a:off x="6207125" y="6049963"/>
            <a:ext cx="2479675" cy="460375"/>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19461" name="TextBox 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3" name="Footer Placeholder 2"/>
          <p:cNvSpPr>
            <a:spLocks noGrp="1"/>
          </p:cNvSpPr>
          <p:nvPr>
            <p:ph type="ftr" sz="quarter" idx="11"/>
          </p:nvPr>
        </p:nvSpPr>
        <p:spPr/>
        <p:txBody>
          <a:bodyPr/>
          <a:lstStyle/>
          <a:p>
            <a:r>
              <a:rPr lang="en-US" smtClean="0"/>
              <a:t>Sharcnet / Bioinfo Club 2017</a:t>
            </a:r>
            <a:endParaRPr lang="en-US"/>
          </a:p>
        </p:txBody>
      </p:sp>
    </p:spTree>
    <p:extLst>
      <p:ext uri="{BB962C8B-B14F-4D97-AF65-F5344CB8AC3E}">
        <p14:creationId xmlns:p14="http://schemas.microsoft.com/office/powerpoint/2010/main" val="24384645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4" descr="tiger_prop.pdf"/>
          <p:cNvPicPr>
            <a:picLocks noGrp="1" noChangeAspect="1"/>
          </p:cNvPicPr>
          <p:nvPr>
            <p:ph idx="1"/>
          </p:nvPr>
        </p:nvPicPr>
        <p:blipFill>
          <a:blip r:embed="rId2">
            <a:extLst>
              <a:ext uri="{28A0092B-C50C-407E-A947-70E740481C1C}">
                <a14:useLocalDpi xmlns:a14="http://schemas.microsoft.com/office/drawing/2010/main" val="0"/>
              </a:ext>
            </a:extLst>
          </a:blip>
          <a:srcRect l="192" r="-240"/>
          <a:stretch>
            <a:fillRect/>
          </a:stretch>
        </p:blipFill>
        <p:spPr>
          <a:xfrm>
            <a:off x="1109663" y="1417638"/>
            <a:ext cx="5821362" cy="4525962"/>
          </a:xfrm>
        </p:spPr>
      </p:pic>
      <p:sp>
        <p:nvSpPr>
          <p:cNvPr id="20482" name="Title 1"/>
          <p:cNvSpPr>
            <a:spLocks noGrp="1"/>
          </p:cNvSpPr>
          <p:nvPr>
            <p:ph type="title"/>
          </p:nvPr>
        </p:nvSpPr>
        <p:spPr/>
        <p:txBody>
          <a:bodyPr/>
          <a:lstStyle/>
          <a:p>
            <a:pPr eaLnBrk="1" hangingPunct="1"/>
            <a:r>
              <a:rPr lang="en-US">
                <a:latin typeface="Calibri" charset="0"/>
              </a:rPr>
              <a:t>Effect of a constant sum?</a:t>
            </a:r>
          </a:p>
        </p:txBody>
      </p:sp>
      <p:sp>
        <p:nvSpPr>
          <p:cNvPr id="20483" name="TextBox 8"/>
          <p:cNvSpPr txBox="1">
            <a:spLocks noChangeArrowheads="1"/>
          </p:cNvSpPr>
          <p:nvPr/>
        </p:nvSpPr>
        <p:spPr bwMode="auto">
          <a:xfrm>
            <a:off x="5214470" y="3667125"/>
            <a:ext cx="3618379"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102870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u="sng" dirty="0"/>
              <a:t>Constant sum of 1000</a:t>
            </a:r>
            <a:endParaRPr lang="en-US" sz="1800" dirty="0"/>
          </a:p>
          <a:p>
            <a:pPr eaLnBrk="1" hangingPunct="1"/>
            <a:r>
              <a:rPr lang="en-US" sz="1800" dirty="0"/>
              <a:t>Constant sum operations:</a:t>
            </a:r>
          </a:p>
          <a:p>
            <a:pPr lvl="1" eaLnBrk="1" hangingPunct="1">
              <a:buFont typeface="Wingdings" charset="0"/>
              <a:buChar char="Ø"/>
            </a:pPr>
            <a:r>
              <a:rPr lang="en-US" sz="1600" dirty="0"/>
              <a:t>Count normalization</a:t>
            </a:r>
          </a:p>
          <a:p>
            <a:pPr lvl="1" eaLnBrk="1" hangingPunct="1">
              <a:buFont typeface="Wingdings" charset="0"/>
              <a:buChar char="Ø"/>
            </a:pPr>
            <a:r>
              <a:rPr lang="en-US" sz="1600" dirty="0"/>
              <a:t>Rarefaction</a:t>
            </a:r>
          </a:p>
          <a:p>
            <a:pPr lvl="1" eaLnBrk="1" hangingPunct="1">
              <a:buFont typeface="Wingdings" charset="0"/>
              <a:buChar char="Ø"/>
            </a:pPr>
            <a:r>
              <a:rPr lang="en-US" sz="1600" dirty="0"/>
              <a:t>Proportion</a:t>
            </a:r>
          </a:p>
          <a:p>
            <a:pPr lvl="1" eaLnBrk="1" hangingPunct="1">
              <a:buFont typeface="Wingdings" charset="0"/>
              <a:buChar char="Ø"/>
            </a:pPr>
            <a:r>
              <a:rPr lang="en-US" sz="1600" dirty="0"/>
              <a:t>percentage, relative abundance </a:t>
            </a:r>
          </a:p>
          <a:p>
            <a:pPr lvl="1" eaLnBrk="1" hangingPunct="1">
              <a:buFont typeface="Wingdings" charset="0"/>
              <a:buChar char="Ø"/>
            </a:pPr>
            <a:r>
              <a:rPr lang="en-US" sz="1600" dirty="0"/>
              <a:t>RNA-</a:t>
            </a:r>
            <a:r>
              <a:rPr lang="en-US" sz="1600" dirty="0" err="1"/>
              <a:t>seq</a:t>
            </a:r>
            <a:r>
              <a:rPr lang="en-US" sz="1600" dirty="0"/>
              <a:t>, </a:t>
            </a:r>
            <a:r>
              <a:rPr lang="en-US" sz="1600" dirty="0" err="1"/>
              <a:t>metagenomics</a:t>
            </a:r>
            <a:r>
              <a:rPr lang="en-US" sz="1600" dirty="0"/>
              <a:t>, tag-sequencing</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0485"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Sharcnet / Bioinfo Club 2017</a:t>
            </a:r>
            <a:endParaRPr lang="en-US"/>
          </a:p>
        </p:txBody>
      </p:sp>
    </p:spTree>
    <p:extLst>
      <p:ext uri="{BB962C8B-B14F-4D97-AF65-F5344CB8AC3E}">
        <p14:creationId xmlns:p14="http://schemas.microsoft.com/office/powerpoint/2010/main" val="33490608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Microbiome</a:t>
            </a:r>
            <a:r>
              <a:rPr lang="en-US" dirty="0" smtClean="0"/>
              <a:t> analysis is easy</a:t>
            </a:r>
            <a:endParaRPr lang="en-US" dirty="0"/>
          </a:p>
        </p:txBody>
      </p:sp>
      <p:pic>
        <p:nvPicPr>
          <p:cNvPr id="5" name="Picture 4"/>
          <p:cNvPicPr>
            <a:picLocks noChangeAspect="1"/>
          </p:cNvPicPr>
          <p:nvPr/>
        </p:nvPicPr>
        <p:blipFill>
          <a:blip r:embed="rId2"/>
          <a:stretch>
            <a:fillRect/>
          </a:stretch>
        </p:blipFill>
        <p:spPr>
          <a:xfrm>
            <a:off x="4914376" y="1541652"/>
            <a:ext cx="3944062" cy="1497283"/>
          </a:xfrm>
          <a:prstGeom prst="rect">
            <a:avLst/>
          </a:prstGeom>
        </p:spPr>
      </p:pic>
      <p:pic>
        <p:nvPicPr>
          <p:cNvPr id="4" name="Content Placeholder 3"/>
          <p:cNvPicPr>
            <a:picLocks noGrp="1" noChangeAspect="1"/>
          </p:cNvPicPr>
          <p:nvPr>
            <p:ph idx="1"/>
          </p:nvPr>
        </p:nvPicPr>
        <p:blipFill rotWithShape="1">
          <a:blip r:embed="rId3"/>
          <a:srcRect l="-1086" r="-949"/>
          <a:stretch/>
        </p:blipFill>
        <p:spPr>
          <a:xfrm>
            <a:off x="457200" y="1775918"/>
            <a:ext cx="4457176" cy="4525963"/>
          </a:xfrm>
        </p:spPr>
      </p:pic>
      <p:sp>
        <p:nvSpPr>
          <p:cNvPr id="3" name="TextBox 2"/>
          <p:cNvSpPr txBox="1"/>
          <p:nvPr/>
        </p:nvSpPr>
        <p:spPr>
          <a:xfrm>
            <a:off x="5527537" y="4009569"/>
            <a:ext cx="3043339" cy="923330"/>
          </a:xfrm>
          <a:prstGeom prst="rect">
            <a:avLst/>
          </a:prstGeom>
          <a:noFill/>
        </p:spPr>
        <p:txBody>
          <a:bodyPr wrap="square" rtlCol="0">
            <a:spAutoFit/>
          </a:bodyPr>
          <a:lstStyle/>
          <a:p>
            <a:r>
              <a:rPr lang="en-US" b="1" dirty="0" smtClean="0"/>
              <a:t>Especially if you don’t care if the answer you got is right, reproducible or relevant</a:t>
            </a:r>
          </a:p>
        </p:txBody>
      </p:sp>
      <p:sp>
        <p:nvSpPr>
          <p:cNvPr id="6" name="Footer Placeholder 5"/>
          <p:cNvSpPr>
            <a:spLocks noGrp="1"/>
          </p:cNvSpPr>
          <p:nvPr>
            <p:ph type="ftr" sz="quarter" idx="11"/>
          </p:nvPr>
        </p:nvSpPr>
        <p:spPr/>
        <p:txBody>
          <a:bodyPr/>
          <a:lstStyle/>
          <a:p>
            <a:r>
              <a:rPr lang="it-IT" smtClean="0"/>
              <a:t>Sharcnet / Bioinfo Club 2017</a:t>
            </a:r>
            <a:endParaRPr lang="en-US"/>
          </a:p>
        </p:txBody>
      </p:sp>
      <p:pic>
        <p:nvPicPr>
          <p:cNvPr id="9" name="Picture 8"/>
          <p:cNvPicPr>
            <a:picLocks noChangeAspect="1"/>
          </p:cNvPicPr>
          <p:nvPr/>
        </p:nvPicPr>
        <p:blipFill>
          <a:blip r:embed="rId4"/>
          <a:stretch>
            <a:fillRect/>
          </a:stretch>
        </p:blipFill>
        <p:spPr>
          <a:xfrm>
            <a:off x="1550069" y="508000"/>
            <a:ext cx="5902826" cy="5946407"/>
          </a:xfrm>
          <a:prstGeom prst="rect">
            <a:avLst/>
          </a:prstGeom>
        </p:spPr>
      </p:pic>
    </p:spTree>
    <p:extLst>
      <p:ext uri="{BB962C8B-B14F-4D97-AF65-F5344CB8AC3E}">
        <p14:creationId xmlns:p14="http://schemas.microsoft.com/office/powerpoint/2010/main" val="3290588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intuition</a:t>
            </a:r>
            <a:endParaRPr lang="en-US" dirty="0"/>
          </a:p>
        </p:txBody>
      </p:sp>
      <p:sp>
        <p:nvSpPr>
          <p:cNvPr id="4" name="Footer Placeholder 3"/>
          <p:cNvSpPr>
            <a:spLocks noGrp="1"/>
          </p:cNvSpPr>
          <p:nvPr>
            <p:ph type="ftr" sz="quarter" idx="11"/>
          </p:nvPr>
        </p:nvSpPr>
        <p:spPr/>
        <p:txBody>
          <a:bodyPr/>
          <a:lstStyle/>
          <a:p>
            <a:r>
              <a:rPr lang="it-IT" smtClean="0"/>
              <a:t>Sharcnet / Bioinfo Club 2017</a:t>
            </a:r>
            <a:endParaRPr lang="en-US"/>
          </a:p>
        </p:txBody>
      </p:sp>
      <p:pic>
        <p:nvPicPr>
          <p:cNvPr id="14" name="Content Placeholder 13"/>
          <p:cNvPicPr>
            <a:picLocks noGrp="1" noChangeAspect="1"/>
          </p:cNvPicPr>
          <p:nvPr>
            <p:ph idx="1"/>
          </p:nvPr>
        </p:nvPicPr>
        <p:blipFill rotWithShape="1">
          <a:blip r:embed="rId2"/>
          <a:srcRect l="5143" r="4182"/>
          <a:stretch/>
        </p:blipFill>
        <p:spPr>
          <a:xfrm>
            <a:off x="3124200" y="3537857"/>
            <a:ext cx="2873828" cy="2377031"/>
          </a:xfrm>
        </p:spPr>
      </p:pic>
      <p:sp>
        <p:nvSpPr>
          <p:cNvPr id="15" name="Oval Callout 14"/>
          <p:cNvSpPr/>
          <p:nvPr/>
        </p:nvSpPr>
        <p:spPr>
          <a:xfrm>
            <a:off x="4934857" y="1865086"/>
            <a:ext cx="1915886" cy="1614134"/>
          </a:xfrm>
          <a:prstGeom prst="wedgeEllipseCallou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I’ll give you 50% of 50%</a:t>
            </a:r>
            <a:endParaRPr lang="en-US" dirty="0">
              <a:solidFill>
                <a:schemeClr val="tx1"/>
              </a:solidFill>
            </a:endParaRPr>
          </a:p>
        </p:txBody>
      </p:sp>
      <p:sp>
        <p:nvSpPr>
          <p:cNvPr id="16" name="Oval Callout 15"/>
          <p:cNvSpPr/>
          <p:nvPr/>
        </p:nvSpPr>
        <p:spPr>
          <a:xfrm>
            <a:off x="2351313" y="1821544"/>
            <a:ext cx="1915886" cy="1614134"/>
          </a:xfrm>
          <a:prstGeom prst="wedgeEllipseCallout">
            <a:avLst>
              <a:gd name="adj1" fmla="val 26137"/>
              <a:gd name="adj2" fmla="val 6160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 want an extra 50%</a:t>
            </a:r>
            <a:endParaRPr lang="en-US" dirty="0">
              <a:solidFill>
                <a:schemeClr val="tx1"/>
              </a:solidFill>
            </a:endParaRPr>
          </a:p>
        </p:txBody>
      </p:sp>
      <p:sp>
        <p:nvSpPr>
          <p:cNvPr id="17" name="Oval Callout 16"/>
          <p:cNvSpPr/>
          <p:nvPr/>
        </p:nvSpPr>
        <p:spPr>
          <a:xfrm>
            <a:off x="4934857" y="1865086"/>
            <a:ext cx="1915886" cy="1614134"/>
          </a:xfrm>
          <a:prstGeom prst="wedgeEllipseCallou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OK, I’ll give you 50% of 50% of 50%</a:t>
            </a:r>
            <a:endParaRPr lang="en-US" dirty="0">
              <a:solidFill>
                <a:schemeClr val="tx1"/>
              </a:solidFill>
            </a:endParaRPr>
          </a:p>
        </p:txBody>
      </p:sp>
    </p:spTree>
    <p:extLst>
      <p:ext uri="{BB962C8B-B14F-4D97-AF65-F5344CB8AC3E}">
        <p14:creationId xmlns:p14="http://schemas.microsoft.com/office/powerpoint/2010/main" val="4010331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p:txBody>
          <a:bodyPr>
            <a:normAutofit/>
          </a:bodyPr>
          <a:lstStyle/>
          <a:p>
            <a:pPr marL="0" indent="0" algn="ctr" eaLnBrk="1" hangingPunct="1">
              <a:buFont typeface="Arial" charset="0"/>
              <a:buNone/>
              <a:defRPr/>
            </a:pPr>
            <a:endParaRPr lang="en-US" b="1" dirty="0" smtClean="0">
              <a:latin typeface="Calibri" charset="0"/>
            </a:endParaRPr>
          </a:p>
          <a:p>
            <a:pPr eaLnBrk="1" hangingPunct="1">
              <a:defRPr/>
            </a:pPr>
            <a:r>
              <a:rPr lang="en-US" dirty="0" smtClean="0">
                <a:latin typeface="Calibri" charset="0"/>
              </a:rPr>
              <a:t>Correlation/</a:t>
            </a:r>
            <a:r>
              <a:rPr lang="en-US" dirty="0" err="1" smtClean="0">
                <a:latin typeface="Calibri" charset="0"/>
              </a:rPr>
              <a:t>covariation</a:t>
            </a:r>
            <a:r>
              <a:rPr lang="en-US" dirty="0" smtClean="0">
                <a:latin typeface="Calibri" charset="0"/>
              </a:rPr>
              <a:t> </a:t>
            </a:r>
          </a:p>
          <a:p>
            <a:pPr lvl="1" eaLnBrk="1" hangingPunct="1">
              <a:defRPr/>
            </a:pPr>
            <a:r>
              <a:rPr lang="en-US" sz="2400" dirty="0" smtClean="0">
                <a:latin typeface="Calibri" charset="0"/>
              </a:rPr>
              <a:t>Ordination (PCA), clustering, networks</a:t>
            </a:r>
          </a:p>
          <a:p>
            <a:pPr eaLnBrk="1" hangingPunct="1">
              <a:defRPr/>
            </a:pPr>
            <a:r>
              <a:rPr lang="en-US" dirty="0" err="1" smtClean="0">
                <a:latin typeface="Calibri" charset="0"/>
              </a:rPr>
              <a:t>Subcompositonal</a:t>
            </a:r>
            <a:r>
              <a:rPr lang="en-US" dirty="0" smtClean="0">
                <a:latin typeface="Calibri" charset="0"/>
              </a:rPr>
              <a:t> incoherence</a:t>
            </a:r>
          </a:p>
          <a:p>
            <a:pPr lvl="1" eaLnBrk="1" hangingPunct="1">
              <a:defRPr/>
            </a:pPr>
            <a:r>
              <a:rPr lang="en-US" sz="2400" dirty="0" smtClean="0">
                <a:latin typeface="Calibri" charset="0"/>
              </a:rPr>
              <a:t>Normalization, rarefaction, </a:t>
            </a:r>
            <a:r>
              <a:rPr lang="en-US" sz="2400" dirty="0" err="1" smtClean="0">
                <a:latin typeface="Calibri" charset="0"/>
              </a:rPr>
              <a:t>subsetting</a:t>
            </a:r>
            <a:r>
              <a:rPr lang="en-US" sz="2400" dirty="0" smtClean="0">
                <a:latin typeface="Calibri" charset="0"/>
              </a:rPr>
              <a:t>, aggregation</a:t>
            </a:r>
          </a:p>
          <a:p>
            <a:pPr eaLnBrk="1" hangingPunct="1">
              <a:defRPr/>
            </a:pPr>
            <a:r>
              <a:rPr lang="en-US" dirty="0" smtClean="0">
                <a:solidFill>
                  <a:srgbClr val="A6A6A6"/>
                </a:solidFill>
                <a:latin typeface="Calibri" charset="0"/>
              </a:rPr>
              <a:t>Noise is greatest at low count margin</a:t>
            </a:r>
          </a:p>
          <a:p>
            <a:pPr lvl="1" eaLnBrk="1" hangingPunct="1">
              <a:defRPr/>
            </a:pPr>
            <a:r>
              <a:rPr lang="en-US" dirty="0" smtClean="0">
                <a:solidFill>
                  <a:srgbClr val="A6A6A6"/>
                </a:solidFill>
                <a:latin typeface="Calibri" charset="0"/>
              </a:rPr>
              <a:t>Often ‘most significant’ is least abundant</a:t>
            </a:r>
          </a:p>
          <a:p>
            <a:pPr lvl="1" eaLnBrk="1" hangingPunct="1">
              <a:defRPr/>
            </a:pPr>
            <a:r>
              <a:rPr lang="en-US" dirty="0" smtClean="0">
                <a:solidFill>
                  <a:srgbClr val="A6A6A6"/>
                </a:solidFill>
                <a:latin typeface="Calibri" charset="0"/>
              </a:rPr>
              <a:t>This is why filtering out low count features is done</a:t>
            </a:r>
          </a:p>
          <a:p>
            <a:pPr marL="0" indent="0" eaLnBrk="1" hangingPunct="1">
              <a:buFont typeface="Arial" charset="0"/>
              <a:buNone/>
              <a:defRPr/>
            </a:pPr>
            <a:endParaRPr lang="en-US" dirty="0">
              <a:latin typeface="Calibri" charset="0"/>
            </a:endParaRPr>
          </a:p>
        </p:txBody>
      </p:sp>
      <p:sp>
        <p:nvSpPr>
          <p:cNvPr id="15362" name="Title 1"/>
          <p:cNvSpPr>
            <a:spLocks noGrp="1"/>
          </p:cNvSpPr>
          <p:nvPr>
            <p:ph type="title"/>
          </p:nvPr>
        </p:nvSpPr>
        <p:spPr/>
        <p:txBody>
          <a:bodyPr>
            <a:normAutofit fontScale="90000"/>
          </a:bodyPr>
          <a:lstStyle/>
          <a:p>
            <a:pPr eaLnBrk="1" hangingPunct="1"/>
            <a:r>
              <a:rPr lang="en-US" u="sng" dirty="0">
                <a:latin typeface="Calibri" charset="0"/>
              </a:rPr>
              <a:t>We are working in the wrong </a:t>
            </a:r>
            <a:r>
              <a:rPr lang="en-US" u="sng" dirty="0" smtClean="0">
                <a:latin typeface="Calibri" charset="0"/>
              </a:rPr>
              <a:t>geometry</a:t>
            </a:r>
            <a:endParaRPr lang="en-US" u="sng" dirty="0">
              <a:latin typeface="Calibri" charset="0"/>
            </a:endParaRPr>
          </a:p>
        </p:txBody>
      </p:sp>
      <p:sp>
        <p:nvSpPr>
          <p:cNvPr id="2" name="Footer Placeholder 1"/>
          <p:cNvSpPr>
            <a:spLocks noGrp="1"/>
          </p:cNvSpPr>
          <p:nvPr>
            <p:ph type="ftr" sz="quarter" idx="11"/>
          </p:nvPr>
        </p:nvSpPr>
        <p:spPr/>
        <p:txBody>
          <a:bodyPr/>
          <a:lstStyle/>
          <a:p>
            <a:r>
              <a:rPr lang="en-US" smtClean="0"/>
              <a:t>Sharcnet / Bioinfo Club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63212341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 Data</a:t>
            </a:r>
            <a:endParaRPr lang="en-US" dirty="0"/>
          </a:p>
        </p:txBody>
      </p:sp>
      <p:sp>
        <p:nvSpPr>
          <p:cNvPr id="3" name="Content Placeholder 2"/>
          <p:cNvSpPr>
            <a:spLocks noGrp="1"/>
          </p:cNvSpPr>
          <p:nvPr>
            <p:ph idx="1"/>
          </p:nvPr>
        </p:nvSpPr>
        <p:spPr>
          <a:xfrm>
            <a:off x="457200" y="1600200"/>
            <a:ext cx="5414682" cy="4525963"/>
          </a:xfrm>
        </p:spPr>
        <p:txBody>
          <a:bodyPr>
            <a:normAutofit fontScale="85000" lnSpcReduction="10000"/>
          </a:bodyPr>
          <a:lstStyle/>
          <a:p>
            <a:r>
              <a:rPr lang="en-US" b="1" dirty="0"/>
              <a:t>Compositional data are logically inconsistent with most tools in common </a:t>
            </a:r>
            <a:r>
              <a:rPr lang="en-US" b="1" dirty="0" smtClean="0"/>
              <a:t>use (Pearson 1897)</a:t>
            </a:r>
            <a:endParaRPr lang="en-US" b="1" dirty="0"/>
          </a:p>
          <a:p>
            <a:pPr lvl="1"/>
            <a:r>
              <a:rPr lang="en-US" dirty="0" smtClean="0"/>
              <a:t>correlation, </a:t>
            </a:r>
            <a:r>
              <a:rPr lang="en-US" dirty="0"/>
              <a:t>PCA etc</a:t>
            </a:r>
            <a:r>
              <a:rPr lang="en-US" dirty="0" smtClean="0"/>
              <a:t>.</a:t>
            </a:r>
          </a:p>
          <a:p>
            <a:pPr lvl="1"/>
            <a:r>
              <a:rPr lang="en-US" dirty="0"/>
              <a:t>negative binomial, </a:t>
            </a:r>
            <a:r>
              <a:rPr lang="en-US" dirty="0" smtClean="0"/>
              <a:t>ZIG, rarefaction</a:t>
            </a:r>
            <a:r>
              <a:rPr lang="en-US" dirty="0"/>
              <a:t>, </a:t>
            </a:r>
          </a:p>
          <a:p>
            <a:endParaRPr lang="en-US" dirty="0"/>
          </a:p>
          <a:p>
            <a:r>
              <a:rPr lang="en-US" b="1" dirty="0" smtClean="0"/>
              <a:t>The solution is to work in terms of relative difference (ratios)</a:t>
            </a:r>
          </a:p>
          <a:p>
            <a:pPr lvl="1"/>
            <a:r>
              <a:rPr lang="en-US" dirty="0" err="1" smtClean="0"/>
              <a:t>Aitchison</a:t>
            </a:r>
            <a:r>
              <a:rPr lang="en-US" dirty="0"/>
              <a:t> </a:t>
            </a:r>
            <a:r>
              <a:rPr lang="en-US" dirty="0" smtClean="0"/>
              <a:t>and others</a:t>
            </a:r>
          </a:p>
          <a:p>
            <a:pPr lvl="1"/>
            <a:r>
              <a:rPr lang="en-US" dirty="0" smtClean="0"/>
              <a:t>Conceptually similar to </a:t>
            </a:r>
            <a:r>
              <a:rPr lang="en-US" dirty="0" err="1" smtClean="0"/>
              <a:t>qPCR</a:t>
            </a:r>
            <a:endParaRPr lang="en-US" dirty="0"/>
          </a:p>
        </p:txBody>
      </p:sp>
      <p:sp>
        <p:nvSpPr>
          <p:cNvPr id="4" name="Footer Placeholder 3"/>
          <p:cNvSpPr>
            <a:spLocks noGrp="1"/>
          </p:cNvSpPr>
          <p:nvPr>
            <p:ph type="ftr" sz="quarter" idx="11"/>
          </p:nvPr>
        </p:nvSpPr>
        <p:spPr/>
        <p:txBody>
          <a:bodyPr/>
          <a:lstStyle/>
          <a:p>
            <a:r>
              <a:rPr lang="en-US" smtClean="0"/>
              <a:t>Sharcnet / Bioinfo Club 2017</a:t>
            </a:r>
            <a:endParaRPr lang="en-US"/>
          </a:p>
        </p:txBody>
      </p:sp>
      <p:pic>
        <p:nvPicPr>
          <p:cNvPr id="6" name="Picture 5"/>
          <p:cNvPicPr>
            <a:picLocks noChangeAspect="1"/>
          </p:cNvPicPr>
          <p:nvPr/>
        </p:nvPicPr>
        <p:blipFill>
          <a:blip r:embed="rId2"/>
          <a:stretch>
            <a:fillRect/>
          </a:stretch>
        </p:blipFill>
        <p:spPr>
          <a:xfrm>
            <a:off x="6855348" y="1417638"/>
            <a:ext cx="1602907" cy="2128989"/>
          </a:xfrm>
          <a:prstGeom prst="rect">
            <a:avLst/>
          </a:prstGeom>
        </p:spPr>
      </p:pic>
      <p:pic>
        <p:nvPicPr>
          <p:cNvPr id="7" name="Picture 6"/>
          <p:cNvPicPr>
            <a:picLocks noChangeAspect="1"/>
          </p:cNvPicPr>
          <p:nvPr/>
        </p:nvPicPr>
        <p:blipFill>
          <a:blip r:embed="rId3"/>
          <a:stretch>
            <a:fillRect/>
          </a:stretch>
        </p:blipFill>
        <p:spPr>
          <a:xfrm>
            <a:off x="6866578" y="4362494"/>
            <a:ext cx="1591677" cy="1193758"/>
          </a:xfrm>
          <a:prstGeom prst="rect">
            <a:avLst/>
          </a:prstGeom>
        </p:spPr>
      </p:pic>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4697094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atin typeface="Calibri" charset="0"/>
              </a:rPr>
              <a:t>Only have ratio information</a:t>
            </a:r>
          </a:p>
        </p:txBody>
      </p:sp>
      <p:sp>
        <p:nvSpPr>
          <p:cNvPr id="22532" name="TextBox 1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Sharcnet / Bioinfo Club 2017</a:t>
            </a:r>
            <a:endParaRPr lang="en-US"/>
          </a:p>
        </p:txBody>
      </p:sp>
      <p:pic>
        <p:nvPicPr>
          <p:cNvPr id="3" name="Picture 2" descr="simple_figu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56" y="1417638"/>
            <a:ext cx="7086600" cy="4445000"/>
          </a:xfrm>
          <a:prstGeom prst="rect">
            <a:avLst/>
          </a:prstGeom>
        </p:spPr>
      </p:pic>
    </p:spTree>
    <p:extLst>
      <p:ext uri="{BB962C8B-B14F-4D97-AF65-F5344CB8AC3E}">
        <p14:creationId xmlns:p14="http://schemas.microsoft.com/office/powerpoint/2010/main" val="26934664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atin typeface="Calibri" charset="0"/>
              </a:rPr>
              <a:t>Only have ratio information</a:t>
            </a:r>
          </a:p>
        </p:txBody>
      </p:sp>
      <p:sp>
        <p:nvSpPr>
          <p:cNvPr id="26" name="TextBox 25"/>
          <p:cNvSpPr txBox="1"/>
          <p:nvPr/>
        </p:nvSpPr>
        <p:spPr>
          <a:xfrm>
            <a:off x="1393825" y="3698875"/>
            <a:ext cx="6594475" cy="3077766"/>
          </a:xfrm>
          <a:prstGeom prst="rect">
            <a:avLst/>
          </a:prstGeom>
          <a:noFill/>
        </p:spPr>
        <p:txBody>
          <a:bodyPr>
            <a:spAutoFit/>
          </a:bodyPr>
          <a:lstStyle/>
          <a:p>
            <a:pPr algn="ctr" fontAlgn="auto">
              <a:spcBef>
                <a:spcPts val="0"/>
              </a:spcBef>
              <a:spcAft>
                <a:spcPts val="0"/>
              </a:spcAft>
              <a:defRPr/>
            </a:pPr>
            <a:r>
              <a:rPr lang="en-US" dirty="0">
                <a:latin typeface="+mn-lt"/>
                <a:ea typeface="+mn-ea"/>
                <a:cs typeface="+mn-cs"/>
              </a:rPr>
              <a:t>X = [ x</a:t>
            </a:r>
            <a:r>
              <a:rPr lang="en-US" baseline="-25000" dirty="0">
                <a:latin typeface="+mn-lt"/>
                <a:ea typeface="+mn-ea"/>
                <a:cs typeface="+mn-cs"/>
              </a:rPr>
              <a:t>1</a:t>
            </a:r>
            <a:r>
              <a:rPr lang="en-US" dirty="0">
                <a:latin typeface="+mn-lt"/>
                <a:ea typeface="+mn-ea"/>
                <a:cs typeface="+mn-cs"/>
              </a:rPr>
              <a:t>, x</a:t>
            </a:r>
            <a:r>
              <a:rPr lang="en-US" baseline="-25000" dirty="0">
                <a:latin typeface="+mn-lt"/>
                <a:ea typeface="+mn-ea"/>
                <a:cs typeface="+mn-cs"/>
              </a:rPr>
              <a:t>2</a:t>
            </a:r>
            <a:r>
              <a:rPr lang="en-US" dirty="0">
                <a:latin typeface="+mn-lt"/>
                <a:ea typeface="+mn-ea"/>
                <a:cs typeface="+mn-cs"/>
              </a:rPr>
              <a:t>, </a:t>
            </a:r>
            <a:r>
              <a:rPr lang="is-IS" dirty="0">
                <a:latin typeface="+mn-lt"/>
                <a:ea typeface="+mn-ea"/>
                <a:cs typeface="+mn-cs"/>
              </a:rPr>
              <a:t>… x</a:t>
            </a:r>
            <a:r>
              <a:rPr lang="is-IS" baseline="-25000" dirty="0">
                <a:latin typeface="+mn-lt"/>
                <a:ea typeface="+mn-ea"/>
                <a:cs typeface="+mn-cs"/>
              </a:rPr>
              <a:t>D</a:t>
            </a:r>
            <a:r>
              <a:rPr lang="is-IS" dirty="0">
                <a:latin typeface="+mn-lt"/>
                <a:ea typeface="+mn-ea"/>
                <a:cs typeface="+mn-cs"/>
              </a:rPr>
              <a:t> ], </a:t>
            </a:r>
            <a:r>
              <a:rPr lang="en-US" dirty="0" err="1"/>
              <a:t>g</a:t>
            </a:r>
            <a:r>
              <a:rPr lang="en-US" baseline="-25000" dirty="0" err="1"/>
              <a:t>X</a:t>
            </a:r>
            <a:r>
              <a:rPr lang="en-US" dirty="0"/>
              <a:t> = geometric mean of X</a:t>
            </a:r>
            <a:endParaRPr lang="is-IS" dirty="0"/>
          </a:p>
          <a:p>
            <a:pPr algn="ctr" fontAlgn="auto">
              <a:spcBef>
                <a:spcPts val="0"/>
              </a:spcBef>
              <a:spcAft>
                <a:spcPts val="0"/>
              </a:spcAft>
              <a:defRPr/>
            </a:pPr>
            <a:endParaRPr lang="is-IS" dirty="0">
              <a:latin typeface="+mn-lt"/>
              <a:ea typeface="+mn-ea"/>
              <a:cs typeface="+mn-cs"/>
            </a:endParaRPr>
          </a:p>
          <a:p>
            <a:pPr algn="ctr" fontAlgn="auto">
              <a:spcBef>
                <a:spcPts val="0"/>
              </a:spcBef>
              <a:spcAft>
                <a:spcPts val="0"/>
              </a:spcAft>
              <a:defRPr/>
            </a:pPr>
            <a:r>
              <a:rPr lang="en-US" b="1" dirty="0" err="1">
                <a:latin typeface="+mn-lt"/>
                <a:ea typeface="+mn-ea"/>
                <a:cs typeface="+mn-cs"/>
              </a:rPr>
              <a:t>clr</a:t>
            </a:r>
            <a:r>
              <a:rPr lang="en-US" b="1" dirty="0">
                <a:latin typeface="+mn-lt"/>
                <a:ea typeface="+mn-ea"/>
                <a:cs typeface="+mn-cs"/>
              </a:rPr>
              <a:t>(x) = [ log(x</a:t>
            </a:r>
            <a:r>
              <a:rPr lang="en-US" b="1" baseline="-25000" dirty="0">
                <a:latin typeface="+mn-lt"/>
                <a:ea typeface="+mn-ea"/>
                <a:cs typeface="+mn-cs"/>
              </a:rPr>
              <a:t>1</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log(x</a:t>
            </a:r>
            <a:r>
              <a:rPr lang="en-US" b="1" baseline="-25000" dirty="0">
                <a:latin typeface="+mn-lt"/>
                <a:ea typeface="+mn-ea"/>
                <a:cs typeface="+mn-cs"/>
              </a:rPr>
              <a:t>2</a:t>
            </a:r>
            <a:r>
              <a:rPr lang="en-US" b="1" dirty="0">
                <a:latin typeface="+mn-lt"/>
                <a:ea typeface="+mn-ea"/>
                <a:cs typeface="+mn-cs"/>
              </a:rPr>
              <a:t>/</a:t>
            </a:r>
            <a:r>
              <a:rPr lang="en-US" b="1" dirty="0" err="1">
                <a:latin typeface="+mn-lt"/>
                <a:ea typeface="+mn-ea"/>
                <a:cs typeface="+mn-cs"/>
              </a:rPr>
              <a:t>g</a:t>
            </a:r>
            <a:r>
              <a:rPr lang="en-US" b="1" baseline="-25000" dirty="0" err="1">
                <a:latin typeface="+mn-lt"/>
                <a:ea typeface="+mn-ea"/>
                <a:cs typeface="+mn-cs"/>
              </a:rPr>
              <a:t>X</a:t>
            </a:r>
            <a:r>
              <a:rPr lang="en-US" b="1" dirty="0">
                <a:latin typeface="+mn-lt"/>
                <a:ea typeface="+mn-ea"/>
                <a:cs typeface="+mn-cs"/>
              </a:rPr>
              <a:t>), </a:t>
            </a:r>
            <a:r>
              <a:rPr lang="is-IS" b="1" dirty="0">
                <a:latin typeface="+mn-lt"/>
                <a:ea typeface="+mn-ea"/>
                <a:cs typeface="+mn-cs"/>
              </a:rPr>
              <a:t>… log(x</a:t>
            </a:r>
            <a:r>
              <a:rPr lang="is-IS" b="1" baseline="-25000" dirty="0">
                <a:latin typeface="+mn-lt"/>
                <a:ea typeface="+mn-ea"/>
                <a:cs typeface="+mn-cs"/>
              </a:rPr>
              <a:t>D</a:t>
            </a:r>
            <a:r>
              <a:rPr lang="is-IS" b="1" dirty="0">
                <a:latin typeface="+mn-lt"/>
                <a:ea typeface="+mn-ea"/>
                <a:cs typeface="+mn-cs"/>
              </a:rPr>
              <a:t>/g</a:t>
            </a:r>
            <a:r>
              <a:rPr lang="is-IS" b="1" baseline="-25000" dirty="0">
                <a:latin typeface="+mn-lt"/>
                <a:ea typeface="+mn-ea"/>
                <a:cs typeface="+mn-cs"/>
              </a:rPr>
              <a:t>X</a:t>
            </a:r>
            <a:r>
              <a:rPr lang="is-IS" b="1" dirty="0">
                <a:latin typeface="+mn-lt"/>
                <a:ea typeface="+mn-ea"/>
                <a:cs typeface="+mn-cs"/>
              </a:rPr>
              <a:t>) ]</a:t>
            </a:r>
          </a:p>
          <a:p>
            <a:pPr fontAlgn="auto">
              <a:spcBef>
                <a:spcPts val="0"/>
              </a:spcBef>
              <a:spcAft>
                <a:spcPts val="0"/>
              </a:spcAft>
              <a:defRPr/>
            </a:pPr>
            <a:endParaRPr lang="is-IS" dirty="0">
              <a:latin typeface="+mn-lt"/>
              <a:ea typeface="+mn-ea"/>
              <a:cs typeface="+mn-cs"/>
            </a:endParaRPr>
          </a:p>
          <a:p>
            <a:pPr marL="285750" indent="-285750" fontAlgn="auto">
              <a:spcBef>
                <a:spcPts val="0"/>
              </a:spcBef>
              <a:spcAft>
                <a:spcPts val="0"/>
              </a:spcAft>
              <a:buFont typeface="Arial"/>
              <a:buChar char="•"/>
              <a:defRPr/>
            </a:pPr>
            <a:r>
              <a:rPr lang="en-CA" dirty="0">
                <a:latin typeface="+mn-lt"/>
                <a:ea typeface="+mn-ea"/>
                <a:cs typeface="+mn-cs"/>
              </a:rPr>
              <a:t>Measurements </a:t>
            </a:r>
            <a:r>
              <a:rPr lang="is-IS" dirty="0">
                <a:latin typeface="+mn-lt"/>
                <a:ea typeface="+mn-ea"/>
                <a:cs typeface="+mn-cs"/>
              </a:rPr>
              <a:t>are now ratios between parts</a:t>
            </a:r>
          </a:p>
          <a:p>
            <a:pPr marL="742950" lvl="1" indent="-285750" fontAlgn="auto">
              <a:spcBef>
                <a:spcPts val="0"/>
              </a:spcBef>
              <a:spcAft>
                <a:spcPts val="0"/>
              </a:spcAft>
              <a:buFont typeface="Courier New"/>
              <a:buChar char="o"/>
              <a:defRPr/>
            </a:pPr>
            <a:r>
              <a:rPr lang="is-IS" sz="1600" dirty="0">
                <a:latin typeface="+mn-lt"/>
                <a:ea typeface="+mn-ea"/>
                <a:cs typeface="+mn-cs"/>
              </a:rPr>
              <a:t>Abundance is not directly represented in the output</a:t>
            </a:r>
          </a:p>
          <a:p>
            <a:pPr marL="742950" lvl="1" indent="-285750" fontAlgn="auto">
              <a:spcBef>
                <a:spcPts val="0"/>
              </a:spcBef>
              <a:spcAft>
                <a:spcPts val="0"/>
              </a:spcAft>
              <a:buFont typeface="Courier New"/>
              <a:buChar char="o"/>
              <a:defRPr/>
            </a:pPr>
            <a:r>
              <a:rPr lang="en-US" sz="1600" dirty="0">
                <a:latin typeface="+mn-lt"/>
                <a:ea typeface="+mn-ea"/>
                <a:cs typeface="+mn-cs"/>
              </a:rPr>
              <a:t>Values are now </a:t>
            </a:r>
            <a:r>
              <a:rPr lang="en-US" sz="1600" dirty="0" smtClean="0">
                <a:latin typeface="+mn-lt"/>
                <a:ea typeface="+mn-ea"/>
                <a:cs typeface="+mn-cs"/>
              </a:rPr>
              <a:t>unconstrained, but still on the simplex</a:t>
            </a:r>
            <a:endParaRPr lang="is-IS" sz="1600" dirty="0">
              <a:latin typeface="+mn-lt"/>
              <a:ea typeface="+mn-ea"/>
              <a:cs typeface="+mn-cs"/>
            </a:endParaRPr>
          </a:p>
          <a:p>
            <a:pPr marL="285750" indent="-285750" fontAlgn="auto">
              <a:spcBef>
                <a:spcPts val="0"/>
              </a:spcBef>
              <a:spcAft>
                <a:spcPts val="0"/>
              </a:spcAft>
              <a:buFont typeface="Arial"/>
              <a:buChar char="•"/>
              <a:defRPr/>
            </a:pPr>
            <a:r>
              <a:rPr lang="is-IS" dirty="0">
                <a:latin typeface="+mn-lt"/>
                <a:ea typeface="+mn-ea"/>
                <a:cs typeface="+mn-cs"/>
              </a:rPr>
              <a:t>The clr correction is scale </a:t>
            </a:r>
            <a:r>
              <a:rPr lang="is-IS" dirty="0" smtClean="0">
                <a:latin typeface="+mn-lt"/>
                <a:ea typeface="+mn-ea"/>
                <a:cs typeface="+mn-cs"/>
              </a:rPr>
              <a:t>invariant by design</a:t>
            </a:r>
          </a:p>
          <a:p>
            <a:pPr marL="285750" indent="-285750" fontAlgn="auto">
              <a:spcBef>
                <a:spcPts val="0"/>
              </a:spcBef>
              <a:spcAft>
                <a:spcPts val="0"/>
              </a:spcAft>
              <a:buFont typeface="Arial"/>
              <a:buChar char="•"/>
              <a:defRPr/>
            </a:pPr>
            <a:r>
              <a:rPr lang="en-CA" dirty="0" smtClean="0"/>
              <a:t>Ratios </a:t>
            </a:r>
            <a:r>
              <a:rPr lang="is-IS" dirty="0" smtClean="0"/>
              <a:t>are linearly related</a:t>
            </a:r>
            <a:endParaRPr lang="is-IS" dirty="0">
              <a:latin typeface="+mn-lt"/>
              <a:ea typeface="+mn-ea"/>
              <a:cs typeface="+mn-cs"/>
            </a:endParaRPr>
          </a:p>
          <a:p>
            <a:pPr marL="285750" indent="-285750" fontAlgn="auto">
              <a:spcBef>
                <a:spcPts val="0"/>
              </a:spcBef>
              <a:spcAft>
                <a:spcPts val="0"/>
              </a:spcAft>
              <a:buFont typeface="Arial"/>
              <a:buChar char="•"/>
              <a:defRPr/>
            </a:pPr>
            <a:r>
              <a:rPr lang="is-IS" dirty="0">
                <a:latin typeface="+mn-lt"/>
                <a:ea typeface="+mn-ea"/>
                <a:cs typeface="+mn-cs"/>
              </a:rPr>
              <a:t>Must delete, estimate or replace 0 values</a:t>
            </a:r>
          </a:p>
          <a:p>
            <a:pPr marL="285750" indent="-285750" algn="r" fontAlgn="auto">
              <a:spcBef>
                <a:spcPts val="0"/>
              </a:spcBef>
              <a:spcAft>
                <a:spcPts val="0"/>
              </a:spcAft>
              <a:buFont typeface="Arial"/>
              <a:buChar char="•"/>
              <a:defRPr/>
            </a:pPr>
            <a:endParaRPr lang="en-US" dirty="0">
              <a:latin typeface="+mn-lt"/>
              <a:ea typeface="+mn-ea"/>
              <a:cs typeface="+mn-cs"/>
            </a:endParaRPr>
          </a:p>
        </p:txBody>
      </p:sp>
      <p:sp>
        <p:nvSpPr>
          <p:cNvPr id="15" name="TextBox 14"/>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2532" name="TextBox 15"/>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Sharcnet / Bioinfo Club 2017</a:t>
            </a:r>
            <a:endParaRPr lang="en-US"/>
          </a:p>
        </p:txBody>
      </p:sp>
      <p:pic>
        <p:nvPicPr>
          <p:cNvPr id="17" name="Picture 16" descr="simple_figu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590" y="1417638"/>
            <a:ext cx="3825522" cy="2399521"/>
          </a:xfrm>
          <a:prstGeom prst="rect">
            <a:avLst/>
          </a:prstGeom>
        </p:spPr>
      </p:pic>
    </p:spTree>
    <p:extLst>
      <p:ext uri="{BB962C8B-B14F-4D97-AF65-F5344CB8AC3E}">
        <p14:creationId xmlns:p14="http://schemas.microsoft.com/office/powerpoint/2010/main" val="22620472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err="1" smtClean="0">
                <a:latin typeface="Calibri" charset="0"/>
              </a:rPr>
              <a:t>CoDa</a:t>
            </a:r>
            <a:r>
              <a:rPr lang="en-US" dirty="0" smtClean="0">
                <a:latin typeface="Calibri" charset="0"/>
              </a:rPr>
              <a:t> properties &amp; problems</a:t>
            </a:r>
            <a:endParaRPr lang="en-US" dirty="0">
              <a:latin typeface="Calibri" charset="0"/>
            </a:endParaRPr>
          </a:p>
        </p:txBody>
      </p:sp>
      <p:sp>
        <p:nvSpPr>
          <p:cNvPr id="14" name="TextBox 13"/>
          <p:cNvSpPr txBox="1"/>
          <p:nvPr/>
        </p:nvSpPr>
        <p:spPr>
          <a:xfrm>
            <a:off x="6207125" y="6037263"/>
            <a:ext cx="2800350" cy="461962"/>
          </a:xfrm>
          <a:prstGeom prst="rect">
            <a:avLst/>
          </a:prstGeom>
          <a:noFill/>
        </p:spPr>
        <p:txBody>
          <a:bodyPr wrap="none">
            <a:spAutoFit/>
          </a:bodyPr>
          <a:lstStyle/>
          <a:p>
            <a:pPr>
              <a:defRPr/>
            </a:pPr>
            <a:r>
              <a:rPr lang="en-US" sz="1200" dirty="0" err="1">
                <a:solidFill>
                  <a:schemeClr val="tx1">
                    <a:lumMod val="50000"/>
                    <a:lumOff val="50000"/>
                  </a:schemeClr>
                </a:solidFill>
              </a:rPr>
              <a:t>Aitchison</a:t>
            </a:r>
            <a:r>
              <a:rPr lang="en-US" sz="1200" dirty="0">
                <a:solidFill>
                  <a:schemeClr val="tx1">
                    <a:lumMod val="50000"/>
                    <a:lumOff val="50000"/>
                  </a:schemeClr>
                </a:solidFill>
              </a:rPr>
              <a:t> 1986. Stat. Anal. Comp Data</a:t>
            </a:r>
          </a:p>
          <a:p>
            <a:pPr>
              <a:defRPr/>
            </a:pPr>
            <a:r>
              <a:rPr lang="en-US" sz="1200" dirty="0" err="1">
                <a:solidFill>
                  <a:schemeClr val="tx1">
                    <a:lumMod val="50000"/>
                    <a:lumOff val="50000"/>
                  </a:schemeClr>
                </a:solidFill>
              </a:rPr>
              <a:t>Pawlowsky-Glahn</a:t>
            </a:r>
            <a:r>
              <a:rPr lang="en-US" sz="1200" dirty="0">
                <a:solidFill>
                  <a:schemeClr val="tx1">
                    <a:lumMod val="50000"/>
                    <a:lumOff val="50000"/>
                  </a:schemeClr>
                </a:solidFill>
              </a:rPr>
              <a:t>, 2015. Mod. Anal. </a:t>
            </a:r>
            <a:r>
              <a:rPr lang="en-US" sz="1200" dirty="0" err="1">
                <a:solidFill>
                  <a:schemeClr val="tx1">
                    <a:lumMod val="50000"/>
                    <a:lumOff val="50000"/>
                  </a:schemeClr>
                </a:solidFill>
              </a:rPr>
              <a:t>CoDa</a:t>
            </a:r>
            <a:endParaRPr lang="en-US" sz="1200" dirty="0">
              <a:solidFill>
                <a:schemeClr val="tx1">
                  <a:lumMod val="50000"/>
                  <a:lumOff val="50000"/>
                </a:schemeClr>
              </a:solidFill>
            </a:endParaRPr>
          </a:p>
        </p:txBody>
      </p:sp>
      <p:sp>
        <p:nvSpPr>
          <p:cNvPr id="21516" name="TextBox 14"/>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1518" name="TextBox 25"/>
          <p:cNvSpPr txBox="1">
            <a:spLocks noChangeArrowheads="1"/>
          </p:cNvSpPr>
          <p:nvPr/>
        </p:nvSpPr>
        <p:spPr bwMode="auto">
          <a:xfrm>
            <a:off x="1511300" y="3798888"/>
            <a:ext cx="6289675"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dirty="0"/>
              <a:t>Simplex: one fewer dimension than </a:t>
            </a:r>
            <a:r>
              <a:rPr lang="en-US" dirty="0" err="1"/>
              <a:t>datapoints</a:t>
            </a:r>
            <a:endParaRPr lang="en-US" dirty="0"/>
          </a:p>
          <a:p>
            <a:pPr lvl="1" eaLnBrk="1" hangingPunct="1">
              <a:buFont typeface="Arial" charset="0"/>
              <a:buChar char="•"/>
            </a:pPr>
            <a:r>
              <a:rPr lang="en-US" sz="1600" dirty="0"/>
              <a:t>Scale dependence - hence ‘normalization’</a:t>
            </a:r>
          </a:p>
          <a:p>
            <a:pPr lvl="1" eaLnBrk="1" hangingPunct="1">
              <a:buFont typeface="Arial" charset="0"/>
              <a:buChar char="•"/>
            </a:pPr>
            <a:r>
              <a:rPr lang="en-US" sz="1600" dirty="0"/>
              <a:t>Correlation and </a:t>
            </a:r>
            <a:r>
              <a:rPr lang="en-US" sz="1600" dirty="0" err="1"/>
              <a:t>covariation</a:t>
            </a:r>
            <a:r>
              <a:rPr lang="en-US" sz="1600" dirty="0"/>
              <a:t> are unreliable</a:t>
            </a:r>
          </a:p>
          <a:p>
            <a:pPr lvl="1" eaLnBrk="1" hangingPunct="1">
              <a:buFont typeface="Arial" charset="0"/>
              <a:buChar char="•"/>
            </a:pPr>
            <a:r>
              <a:rPr lang="en-US" sz="1600" dirty="0" err="1"/>
              <a:t>Subsetting</a:t>
            </a:r>
            <a:r>
              <a:rPr lang="en-US" sz="1600" dirty="0"/>
              <a:t> and aggregating are problematic</a:t>
            </a:r>
          </a:p>
          <a:p>
            <a:pPr lvl="2" eaLnBrk="1" hangingPunct="1">
              <a:buFont typeface="Arial" charset="0"/>
              <a:buChar char="•"/>
            </a:pPr>
            <a:r>
              <a:rPr lang="en-US" sz="1600" dirty="0"/>
              <a:t>Addition and subtraction are not </a:t>
            </a:r>
            <a:r>
              <a:rPr lang="en-US" sz="1600" dirty="0" smtClean="0"/>
              <a:t>useful operations</a:t>
            </a:r>
            <a:endParaRPr lang="en-US" sz="1600" dirty="0"/>
          </a:p>
          <a:p>
            <a:pPr lvl="1" eaLnBrk="1" hangingPunct="1">
              <a:buFont typeface="Arial" charset="0"/>
              <a:buChar char="•"/>
            </a:pPr>
            <a:r>
              <a:rPr lang="en-US" sz="1600" dirty="0"/>
              <a:t>Sparse data becomes an issue</a:t>
            </a:r>
          </a:p>
          <a:p>
            <a:pPr eaLnBrk="1" hangingPunct="1">
              <a:buFont typeface="Arial" charset="0"/>
              <a:buChar char="•"/>
            </a:pPr>
            <a:r>
              <a:rPr lang="en-US" dirty="0"/>
              <a:t>Problem remains regardless of dimension</a:t>
            </a:r>
          </a:p>
          <a:p>
            <a:pPr lvl="1" eaLnBrk="1" hangingPunct="1">
              <a:buFont typeface="Arial" charset="0"/>
              <a:buChar char="•"/>
            </a:pPr>
            <a:r>
              <a:rPr lang="en-US" sz="1600" dirty="0"/>
              <a:t>It just ‘looks’ OK</a:t>
            </a:r>
          </a:p>
        </p:txBody>
      </p:sp>
      <p:sp>
        <p:nvSpPr>
          <p:cNvPr id="2" name="Footer Placeholder 1"/>
          <p:cNvSpPr>
            <a:spLocks noGrp="1"/>
          </p:cNvSpPr>
          <p:nvPr>
            <p:ph type="ftr" sz="quarter" idx="11"/>
          </p:nvPr>
        </p:nvSpPr>
        <p:spPr/>
        <p:txBody>
          <a:bodyPr/>
          <a:lstStyle/>
          <a:p>
            <a:r>
              <a:rPr lang="en-US" smtClean="0"/>
              <a:t>Sharcnet / Bioinfo Club 2017</a:t>
            </a:r>
            <a:endParaRPr lang="en-US"/>
          </a:p>
        </p:txBody>
      </p:sp>
      <p:pic>
        <p:nvPicPr>
          <p:cNvPr id="18" name="Picture 17" descr="simple_figu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590" y="1417638"/>
            <a:ext cx="3825522" cy="2399521"/>
          </a:xfrm>
          <a:prstGeom prst="rect">
            <a:avLst/>
          </a:prstGeom>
        </p:spPr>
      </p:pic>
    </p:spTree>
    <p:extLst>
      <p:ext uri="{BB962C8B-B14F-4D97-AF65-F5344CB8AC3E}">
        <p14:creationId xmlns:p14="http://schemas.microsoft.com/office/powerpoint/2010/main" val="69333286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081963" cy="4525963"/>
          </a:xfrm>
        </p:spPr>
        <p:txBody>
          <a:bodyPr>
            <a:normAutofit fontScale="92500"/>
          </a:bodyPr>
          <a:lstStyle/>
          <a:p>
            <a:r>
              <a:rPr lang="en-US" dirty="0" err="1" smtClean="0"/>
              <a:t>Transcriptome</a:t>
            </a:r>
            <a:endParaRPr lang="en-US" dirty="0" smtClean="0"/>
          </a:p>
          <a:p>
            <a:pPr lvl="1"/>
            <a:r>
              <a:rPr lang="en-US" dirty="0" smtClean="0"/>
              <a:t>Remove </a:t>
            </a:r>
            <a:r>
              <a:rPr lang="en-US" dirty="0" err="1" smtClean="0"/>
              <a:t>rRNA</a:t>
            </a:r>
            <a:r>
              <a:rPr lang="en-US" dirty="0" smtClean="0"/>
              <a:t>, </a:t>
            </a:r>
            <a:r>
              <a:rPr lang="en-US" dirty="0" err="1" smtClean="0"/>
              <a:t>tRNA</a:t>
            </a:r>
            <a:r>
              <a:rPr lang="en-US" dirty="0" smtClean="0"/>
              <a:t>, </a:t>
            </a:r>
            <a:r>
              <a:rPr lang="en-US" dirty="0" err="1" smtClean="0"/>
              <a:t>snRNA</a:t>
            </a:r>
            <a:r>
              <a:rPr lang="en-US" dirty="0" smtClean="0"/>
              <a:t>, etc.</a:t>
            </a:r>
          </a:p>
          <a:p>
            <a:pPr lvl="1"/>
            <a:r>
              <a:rPr lang="en-US" dirty="0" smtClean="0"/>
              <a:t>Or only mRNA, </a:t>
            </a:r>
            <a:r>
              <a:rPr lang="en-US" dirty="0" err="1" smtClean="0"/>
              <a:t>snRNA</a:t>
            </a:r>
            <a:r>
              <a:rPr lang="en-US" dirty="0" smtClean="0"/>
              <a:t>, </a:t>
            </a:r>
            <a:r>
              <a:rPr lang="en-US" dirty="0" err="1" smtClean="0"/>
              <a:t>tRNA</a:t>
            </a:r>
            <a:r>
              <a:rPr lang="en-US" dirty="0" smtClean="0"/>
              <a:t>, etc.</a:t>
            </a:r>
          </a:p>
          <a:p>
            <a:pPr lvl="1"/>
            <a:r>
              <a:rPr lang="en-US" dirty="0" smtClean="0"/>
              <a:t>Compare different tissues</a:t>
            </a:r>
            <a:endParaRPr lang="en-US" dirty="0"/>
          </a:p>
          <a:p>
            <a:r>
              <a:rPr lang="en-US" dirty="0" smtClean="0"/>
              <a:t>16S </a:t>
            </a:r>
            <a:r>
              <a:rPr lang="en-US" dirty="0" err="1" smtClean="0"/>
              <a:t>rRNA</a:t>
            </a:r>
            <a:r>
              <a:rPr lang="en-US" dirty="0" smtClean="0"/>
              <a:t> gene sequencing</a:t>
            </a:r>
          </a:p>
          <a:p>
            <a:pPr lvl="1"/>
            <a:r>
              <a:rPr lang="en-US" dirty="0" smtClean="0"/>
              <a:t>Primer bias</a:t>
            </a:r>
          </a:p>
          <a:p>
            <a:pPr lvl="1"/>
            <a:r>
              <a:rPr lang="en-US" dirty="0" smtClean="0"/>
              <a:t>Remove low-count, singletons, sparse, chimera, etc.</a:t>
            </a:r>
          </a:p>
          <a:p>
            <a:pPr lvl="1"/>
            <a:r>
              <a:rPr lang="en-US" dirty="0" smtClean="0"/>
              <a:t>Compare different environments or different growth states</a:t>
            </a:r>
            <a:endParaRPr lang="en-US" dirty="0"/>
          </a:p>
        </p:txBody>
      </p:sp>
      <p:sp>
        <p:nvSpPr>
          <p:cNvPr id="2" name="Title 1"/>
          <p:cNvSpPr>
            <a:spLocks noGrp="1"/>
          </p:cNvSpPr>
          <p:nvPr>
            <p:ph type="title"/>
          </p:nvPr>
        </p:nvSpPr>
        <p:spPr/>
        <p:txBody>
          <a:bodyPr/>
          <a:lstStyle/>
          <a:p>
            <a:r>
              <a:rPr lang="en-US" dirty="0" smtClean="0"/>
              <a:t>But my data are not affected </a:t>
            </a:r>
            <a:r>
              <a:rPr lang="is-IS" dirty="0" smtClean="0"/>
              <a:t>…</a:t>
            </a:r>
            <a:endParaRPr lang="en-US" dirty="0"/>
          </a:p>
        </p:txBody>
      </p:sp>
      <p:sp>
        <p:nvSpPr>
          <p:cNvPr id="4" name="Footer Placeholder 3"/>
          <p:cNvSpPr>
            <a:spLocks noGrp="1"/>
          </p:cNvSpPr>
          <p:nvPr>
            <p:ph type="ftr" sz="quarter" idx="11"/>
          </p:nvPr>
        </p:nvSpPr>
        <p:spPr/>
        <p:txBody>
          <a:bodyPr/>
          <a:lstStyle/>
          <a:p>
            <a:r>
              <a:rPr lang="en-US" smtClean="0"/>
              <a:t>Sharcnet / Bioinfo Club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4211006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I can’t do this with sparse data</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A count of 0 </a:t>
            </a:r>
            <a:r>
              <a:rPr lang="is-IS" dirty="0" smtClean="0"/>
              <a:t>…</a:t>
            </a:r>
            <a:r>
              <a:rPr lang="en-US" dirty="0" smtClean="0"/>
              <a:t> </a:t>
            </a:r>
          </a:p>
          <a:p>
            <a:pPr lvl="1">
              <a:defRPr/>
            </a:pPr>
            <a:r>
              <a:rPr lang="en-US" dirty="0" smtClean="0"/>
              <a:t>Essential 0: the variable can never be observed</a:t>
            </a:r>
          </a:p>
          <a:p>
            <a:pPr lvl="1">
              <a:defRPr/>
            </a:pPr>
            <a:r>
              <a:rPr lang="en-US" dirty="0" smtClean="0"/>
              <a:t>Structural 0: the variable can be observed but we missed it because of sampling</a:t>
            </a:r>
          </a:p>
          <a:p>
            <a:pPr lvl="1">
              <a:defRPr/>
            </a:pPr>
            <a:endParaRPr lang="en-US" dirty="0" smtClean="0"/>
          </a:p>
          <a:p>
            <a:pPr>
              <a:defRPr/>
            </a:pPr>
            <a:r>
              <a:rPr lang="en-US" dirty="0" smtClean="0"/>
              <a:t>Compositional </a:t>
            </a:r>
            <a:r>
              <a:rPr lang="en-US" dirty="0"/>
              <a:t>0 replacement </a:t>
            </a:r>
            <a:r>
              <a:rPr lang="en-US" dirty="0" smtClean="0"/>
              <a:t>strategies</a:t>
            </a:r>
          </a:p>
          <a:p>
            <a:pPr lvl="1">
              <a:defRPr/>
            </a:pPr>
            <a:r>
              <a:rPr lang="en-US" dirty="0" smtClean="0"/>
              <a:t>Remove essential 0 values</a:t>
            </a:r>
          </a:p>
          <a:p>
            <a:pPr lvl="1">
              <a:defRPr/>
            </a:pPr>
            <a:r>
              <a:rPr lang="en-US" dirty="0" smtClean="0"/>
              <a:t>Replace or estimate structural 0 values</a:t>
            </a:r>
            <a:endParaRPr lang="en-US" dirty="0"/>
          </a:p>
          <a:p>
            <a:pPr lvl="2">
              <a:defRPr/>
            </a:pPr>
            <a:r>
              <a:rPr lang="en-US" dirty="0"/>
              <a:t>Prior to </a:t>
            </a:r>
            <a:r>
              <a:rPr lang="en-US" dirty="0" err="1"/>
              <a:t>clr</a:t>
            </a:r>
            <a:r>
              <a:rPr lang="en-US" dirty="0"/>
              <a:t> transformation</a:t>
            </a:r>
          </a:p>
          <a:p>
            <a:pPr lvl="2">
              <a:defRPr/>
            </a:pPr>
            <a:r>
              <a:rPr lang="en-US" dirty="0"/>
              <a:t>Best approaches are Bayesian but an open problem</a:t>
            </a:r>
          </a:p>
          <a:p>
            <a:endParaRPr lang="en-US" sz="2800" dirty="0"/>
          </a:p>
        </p:txBody>
      </p:sp>
      <p:sp>
        <p:nvSpPr>
          <p:cNvPr id="4" name="Footer Placeholder 3"/>
          <p:cNvSpPr>
            <a:spLocks noGrp="1"/>
          </p:cNvSpPr>
          <p:nvPr>
            <p:ph type="ftr" sz="quarter" idx="11"/>
          </p:nvPr>
        </p:nvSpPr>
        <p:spPr/>
        <p:txBody>
          <a:bodyPr/>
          <a:lstStyle/>
          <a:p>
            <a:r>
              <a:rPr lang="en-US" smtClean="0"/>
              <a:t>Sharcnet / Bioinfo Club 2017</a:t>
            </a:r>
            <a:endParaRPr lang="en-US"/>
          </a:p>
        </p:txBody>
      </p:sp>
      <p:sp>
        <p:nvSpPr>
          <p:cNvPr id="6"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0467453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Analysis tools based on </a:t>
            </a:r>
            <a:r>
              <a:rPr lang="en-US" b="1" u="sng" dirty="0" smtClean="0">
                <a:solidFill>
                  <a:schemeClr val="accent2">
                    <a:lumMod val="50000"/>
                  </a:schemeClr>
                </a:solidFill>
                <a:ea typeface="+mj-ea"/>
                <a:cs typeface="+mj-cs"/>
              </a:rPr>
              <a:t>variance of the ratios</a:t>
            </a:r>
            <a:r>
              <a:rPr lang="en-US" dirty="0" smtClean="0">
                <a:ea typeface="+mj-ea"/>
                <a:cs typeface="+mj-cs"/>
              </a:rPr>
              <a:t> between parts</a:t>
            </a:r>
            <a:endParaRPr lang="en-US" dirty="0">
              <a:ea typeface="+mj-ea"/>
              <a:cs typeface="+mj-cs"/>
            </a:endParaRPr>
          </a:p>
        </p:txBody>
      </p:sp>
      <p:sp>
        <p:nvSpPr>
          <p:cNvPr id="3" name="Content Placeholder 2"/>
          <p:cNvSpPr>
            <a:spLocks noGrp="1"/>
          </p:cNvSpPr>
          <p:nvPr>
            <p:ph idx="1"/>
          </p:nvPr>
        </p:nvSpPr>
        <p:spPr>
          <a:xfrm>
            <a:off x="457200" y="1962150"/>
            <a:ext cx="8229600" cy="4525963"/>
          </a:xfrm>
        </p:spPr>
        <p:txBody>
          <a:bodyPr rtlCol="0">
            <a:normAutofit/>
          </a:bodyPr>
          <a:lstStyle/>
          <a:p>
            <a:pPr eaLnBrk="1" fontAlgn="auto" hangingPunct="1">
              <a:spcAft>
                <a:spcPts val="0"/>
              </a:spcAft>
              <a:defRPr/>
            </a:pPr>
            <a:endParaRPr lang="en-US" dirty="0" smtClean="0">
              <a:ea typeface="+mn-ea"/>
            </a:endParaRPr>
          </a:p>
          <a:p>
            <a:pPr eaLnBrk="1" fontAlgn="auto" hangingPunct="1">
              <a:spcAft>
                <a:spcPts val="0"/>
              </a:spcAft>
              <a:buFont typeface="Arial"/>
              <a:buChar char="•"/>
              <a:defRPr/>
            </a:pPr>
            <a:r>
              <a:rPr lang="en-US" dirty="0" smtClean="0">
                <a:ea typeface="+mn-ea"/>
                <a:cs typeface="+mn-cs"/>
              </a:rPr>
              <a:t>Exploratory data analysis</a:t>
            </a:r>
          </a:p>
          <a:p>
            <a:pPr>
              <a:defRPr/>
            </a:pPr>
            <a:r>
              <a:rPr lang="en-US" dirty="0"/>
              <a:t>Outliers</a:t>
            </a: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Differential abundance</a:t>
            </a:r>
          </a:p>
          <a:p>
            <a:pPr eaLnBrk="1" fontAlgn="auto" hangingPunct="1">
              <a:spcAft>
                <a:spcPts val="0"/>
              </a:spcAft>
              <a:buFont typeface="Arial"/>
              <a:buChar char="•"/>
              <a:defRPr/>
            </a:pPr>
            <a:r>
              <a:rPr lang="en-US" dirty="0" smtClean="0">
                <a:ea typeface="+mn-ea"/>
                <a:cs typeface="+mn-cs"/>
              </a:rPr>
              <a:t>Compositional association</a:t>
            </a:r>
          </a:p>
        </p:txBody>
      </p:sp>
      <p:sp>
        <p:nvSpPr>
          <p:cNvPr id="2355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Footer Placeholder 3"/>
          <p:cNvSpPr>
            <a:spLocks noGrp="1"/>
          </p:cNvSpPr>
          <p:nvPr>
            <p:ph type="ftr" sz="quarter" idx="11"/>
          </p:nvPr>
        </p:nvSpPr>
        <p:spPr/>
        <p:txBody>
          <a:bodyPr/>
          <a:lstStyle/>
          <a:p>
            <a:r>
              <a:rPr lang="en-US" smtClean="0"/>
              <a:t>Sharcnet / Bioinfo Club 2017</a:t>
            </a:r>
            <a:endParaRPr lang="en-US"/>
          </a:p>
        </p:txBody>
      </p:sp>
    </p:spTree>
    <p:extLst>
      <p:ext uri="{BB962C8B-B14F-4D97-AF65-F5344CB8AC3E}">
        <p14:creationId xmlns:p14="http://schemas.microsoft.com/office/powerpoint/2010/main" val="27362908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a:latin typeface="Calibri" charset="0"/>
              </a:rPr>
              <a:t>Exploration: CoDa PCA biplot</a:t>
            </a:r>
          </a:p>
        </p:txBody>
      </p:sp>
      <p:sp>
        <p:nvSpPr>
          <p:cNvPr id="5" name="TextBox 4"/>
          <p:cNvSpPr txBox="1"/>
          <p:nvPr/>
        </p:nvSpPr>
        <p:spPr>
          <a:xfrm>
            <a:off x="4865688" y="1692275"/>
            <a:ext cx="4165600" cy="4431983"/>
          </a:xfrm>
          <a:prstGeom prst="rect">
            <a:avLst/>
          </a:prstGeom>
          <a:noFill/>
        </p:spPr>
        <p:txBody>
          <a:bodyPr>
            <a:spAutoFit/>
          </a:bodyPr>
          <a:lstStyle/>
          <a:p>
            <a:pPr algn="ctr" fontAlgn="auto">
              <a:spcBef>
                <a:spcPts val="0"/>
              </a:spcBef>
              <a:spcAft>
                <a:spcPts val="0"/>
              </a:spcAft>
              <a:defRPr/>
            </a:pPr>
            <a:r>
              <a:rPr lang="en-US" sz="2400" u="sng" dirty="0">
                <a:latin typeface="Helvetica"/>
                <a:ea typeface="+mn-ea"/>
                <a:cs typeface="Helvetica"/>
              </a:rPr>
              <a:t>Data Structure</a:t>
            </a:r>
          </a:p>
          <a:p>
            <a:pPr algn="ctr" fontAlgn="auto">
              <a:spcBef>
                <a:spcPts val="0"/>
              </a:spcBef>
              <a:spcAft>
                <a:spcPts val="0"/>
              </a:spcAft>
              <a:defRPr/>
            </a:pPr>
            <a:endParaRPr lang="en-US" sz="2400" u="sng" dirty="0">
              <a:latin typeface="Helvetica"/>
              <a:ea typeface="+mn-ea"/>
              <a:cs typeface="Helvetica"/>
            </a:endParaRPr>
          </a:p>
          <a:p>
            <a:pPr marL="285750" indent="-285750" fontAlgn="auto">
              <a:spcBef>
                <a:spcPts val="0"/>
              </a:spcBef>
              <a:spcAft>
                <a:spcPts val="0"/>
              </a:spcAft>
              <a:buFont typeface="Arial"/>
              <a:buChar char="•"/>
              <a:defRPr/>
            </a:pPr>
            <a:r>
              <a:rPr lang="en-US" sz="2400" dirty="0">
                <a:latin typeface="+mn-lt"/>
                <a:ea typeface="+mn-ea"/>
                <a:cs typeface="+mn-cs"/>
              </a:rPr>
              <a:t>Exploratory Tool</a:t>
            </a:r>
          </a:p>
          <a:p>
            <a:pPr marL="285750" indent="-285750" fontAlgn="auto">
              <a:spcBef>
                <a:spcPts val="0"/>
              </a:spcBef>
              <a:spcAft>
                <a:spcPts val="0"/>
              </a:spcAft>
              <a:buFont typeface="Arial"/>
              <a:buChar char="•"/>
              <a:defRPr/>
            </a:pPr>
            <a:r>
              <a:rPr lang="en-US" sz="2400" dirty="0">
                <a:latin typeface="+mn-lt"/>
                <a:ea typeface="+mn-ea"/>
                <a:cs typeface="+mn-cs"/>
              </a:rPr>
              <a:t>Samples + Variables after </a:t>
            </a:r>
            <a:r>
              <a:rPr lang="en-US" sz="2400" dirty="0" err="1">
                <a:latin typeface="+mn-lt"/>
                <a:ea typeface="+mn-ea"/>
                <a:cs typeface="+mn-cs"/>
              </a:rPr>
              <a:t>clr</a:t>
            </a:r>
            <a:endParaRPr lang="en-US" sz="2400" dirty="0">
              <a:latin typeface="+mn-lt"/>
              <a:ea typeface="+mn-ea"/>
              <a:cs typeface="+mn-cs"/>
            </a:endParaRPr>
          </a:p>
          <a:p>
            <a:pPr marL="285750" indent="-285750" fontAlgn="auto">
              <a:spcBef>
                <a:spcPts val="0"/>
              </a:spcBef>
              <a:spcAft>
                <a:spcPts val="0"/>
              </a:spcAft>
              <a:buFont typeface="Arial"/>
              <a:buChar char="•"/>
              <a:defRPr/>
            </a:pPr>
            <a:r>
              <a:rPr lang="en-US" sz="2400" dirty="0" smtClean="0">
                <a:latin typeface="+mn-lt"/>
                <a:ea typeface="+mn-ea"/>
                <a:cs typeface="+mn-cs"/>
              </a:rPr>
              <a:t>SVD is </a:t>
            </a:r>
            <a:r>
              <a:rPr lang="en-US" sz="2400" dirty="0">
                <a:latin typeface="+mn-lt"/>
                <a:ea typeface="+mn-ea"/>
                <a:cs typeface="+mn-cs"/>
              </a:rPr>
              <a:t>now legal</a:t>
            </a:r>
          </a:p>
          <a:p>
            <a:pPr marL="800100" lvl="1" indent="-342900" fontAlgn="auto">
              <a:spcBef>
                <a:spcPts val="0"/>
              </a:spcBef>
              <a:spcAft>
                <a:spcPts val="0"/>
              </a:spcAft>
              <a:buFont typeface="Courier New"/>
              <a:buChar char="o"/>
              <a:defRPr/>
            </a:pPr>
            <a:r>
              <a:rPr lang="en-US" dirty="0">
                <a:latin typeface="+mn-lt"/>
                <a:ea typeface="+mn-ea"/>
                <a:cs typeface="+mn-cs"/>
              </a:rPr>
              <a:t>But is on </a:t>
            </a:r>
            <a:r>
              <a:rPr lang="en-US" dirty="0" smtClean="0">
                <a:latin typeface="+mn-lt"/>
                <a:ea typeface="+mn-ea"/>
                <a:cs typeface="+mn-cs"/>
              </a:rPr>
              <a:t>ratios</a:t>
            </a:r>
          </a:p>
          <a:p>
            <a:pPr marL="800100" lvl="1" indent="-342900" fontAlgn="auto">
              <a:spcBef>
                <a:spcPts val="0"/>
              </a:spcBef>
              <a:spcAft>
                <a:spcPts val="0"/>
              </a:spcAft>
              <a:buFont typeface="Courier New"/>
              <a:buChar char="o"/>
              <a:defRPr/>
            </a:pPr>
            <a:r>
              <a:rPr lang="en-US" dirty="0" smtClean="0"/>
              <a:t>Links are informative</a:t>
            </a:r>
            <a:endParaRPr lang="en-US" dirty="0">
              <a:latin typeface="+mn-lt"/>
              <a:ea typeface="+mn-ea"/>
              <a:cs typeface="+mn-cs"/>
            </a:endParaRPr>
          </a:p>
          <a:p>
            <a:pPr fontAlgn="auto">
              <a:spcBef>
                <a:spcPts val="0"/>
              </a:spcBef>
              <a:spcAft>
                <a:spcPts val="0"/>
              </a:spcAft>
              <a:defRPr/>
            </a:pPr>
            <a:endParaRPr lang="en-US" dirty="0">
              <a:latin typeface="+mn-lt"/>
              <a:ea typeface="+mn-ea"/>
              <a:cs typeface="+mn-cs"/>
            </a:endParaRPr>
          </a:p>
          <a:p>
            <a:pPr marL="342900" indent="-342900" fontAlgn="auto">
              <a:spcBef>
                <a:spcPts val="0"/>
              </a:spcBef>
              <a:spcAft>
                <a:spcPts val="0"/>
              </a:spcAft>
              <a:buFont typeface="+mj-lt"/>
              <a:buAutoNum type="arabicPeriod"/>
              <a:defRPr/>
            </a:pPr>
            <a:r>
              <a:rPr lang="en-US" dirty="0">
                <a:latin typeface="+mn-lt"/>
                <a:ea typeface="+mn-ea"/>
                <a:cs typeface="+mn-cs"/>
              </a:rPr>
              <a:t>Distance from origin ~ SD</a:t>
            </a:r>
          </a:p>
          <a:p>
            <a:pPr marL="342900" indent="-342900" fontAlgn="auto">
              <a:spcBef>
                <a:spcPts val="0"/>
              </a:spcBef>
              <a:spcAft>
                <a:spcPts val="0"/>
              </a:spcAft>
              <a:buFont typeface="+mj-lt"/>
              <a:buAutoNum type="arabicPeriod"/>
              <a:defRPr/>
            </a:pPr>
            <a:r>
              <a:rPr lang="en-US" dirty="0">
                <a:latin typeface="+mn-lt"/>
                <a:ea typeface="+mn-ea"/>
                <a:cs typeface="+mn-cs"/>
              </a:rPr>
              <a:t>Links ~ ratio abundance</a:t>
            </a:r>
          </a:p>
          <a:p>
            <a:pPr marL="342900" indent="-342900" fontAlgn="auto">
              <a:spcBef>
                <a:spcPts val="0"/>
              </a:spcBef>
              <a:spcAft>
                <a:spcPts val="0"/>
              </a:spcAft>
              <a:buFont typeface="+mj-lt"/>
              <a:buAutoNum type="arabicPeriod"/>
              <a:defRPr/>
            </a:pPr>
            <a:r>
              <a:rPr lang="en-US" dirty="0">
                <a:latin typeface="+mn-lt"/>
                <a:ea typeface="+mn-ea"/>
                <a:cs typeface="+mn-cs"/>
              </a:rPr>
              <a:t>Links with multiple tips ~ linear dependence</a:t>
            </a:r>
          </a:p>
          <a:p>
            <a:pPr marL="342900" indent="-342900" fontAlgn="auto">
              <a:spcBef>
                <a:spcPts val="0"/>
              </a:spcBef>
              <a:spcAft>
                <a:spcPts val="0"/>
              </a:spcAft>
              <a:buFont typeface="+mj-lt"/>
              <a:buAutoNum type="arabicPeriod"/>
              <a:defRPr/>
            </a:pPr>
            <a:r>
              <a:rPr lang="en-US" dirty="0">
                <a:latin typeface="+mn-lt"/>
                <a:ea typeface="+mn-ea"/>
                <a:cs typeface="+mn-cs"/>
              </a:rPr>
              <a:t>Cos angle between links ~ correlation of the parts</a:t>
            </a:r>
          </a:p>
        </p:txBody>
      </p:sp>
      <p:sp>
        <p:nvSpPr>
          <p:cNvPr id="6" name="TextBox 5"/>
          <p:cNvSpPr txBox="1"/>
          <p:nvPr/>
        </p:nvSpPr>
        <p:spPr>
          <a:xfrm>
            <a:off x="6207125" y="6037263"/>
            <a:ext cx="2479675" cy="461962"/>
          </a:xfrm>
          <a:prstGeom prst="rect">
            <a:avLst/>
          </a:prstGeom>
          <a:noFill/>
        </p:spPr>
        <p:txBody>
          <a:bodyPr wrap="none">
            <a:spAutoFit/>
          </a:bodyPr>
          <a:lstStyle/>
          <a:p>
            <a:pPr>
              <a:defRPr/>
            </a:pPr>
            <a:r>
              <a:rPr lang="en-US" sz="1200" dirty="0">
                <a:solidFill>
                  <a:schemeClr val="tx1">
                    <a:lumMod val="50000"/>
                    <a:lumOff val="50000"/>
                  </a:schemeClr>
                </a:solidFill>
              </a:rPr>
              <a:t>Gloor, et al. 2016. Ann Epidemiology</a:t>
            </a:r>
          </a:p>
          <a:p>
            <a:pPr>
              <a:defRPr/>
            </a:pPr>
            <a:r>
              <a:rPr lang="en-US" sz="1200" dirty="0">
                <a:solidFill>
                  <a:schemeClr val="tx1">
                    <a:lumMod val="50000"/>
                    <a:lumOff val="50000"/>
                  </a:schemeClr>
                </a:solidFill>
              </a:rPr>
              <a:t>Gloor, et al. 2016. Can J. Micro</a:t>
            </a:r>
          </a:p>
        </p:txBody>
      </p:sp>
      <p:sp>
        <p:nvSpPr>
          <p:cNvPr id="24581" name="TextBox 6"/>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11" name="Rectangle 10"/>
          <p:cNvSpPr/>
          <p:nvPr/>
        </p:nvSpPr>
        <p:spPr>
          <a:xfrm>
            <a:off x="4427538" y="1690688"/>
            <a:ext cx="142875" cy="158750"/>
          </a:xfrm>
          <a:prstGeom prst="rect">
            <a:avLst/>
          </a:prstGeom>
          <a:solidFill>
            <a:srgbClr val="2338E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4427538" y="1951038"/>
            <a:ext cx="142875" cy="158750"/>
          </a:xfrm>
          <a:prstGeom prst="rect">
            <a:avLst/>
          </a:prstGeom>
          <a:solidFill>
            <a:srgbClr val="E92424"/>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E92424"/>
              </a:solidFill>
            </a:endParaRPr>
          </a:p>
        </p:txBody>
      </p:sp>
      <p:sp>
        <p:nvSpPr>
          <p:cNvPr id="13" name="Rectangle 12"/>
          <p:cNvSpPr/>
          <p:nvPr/>
        </p:nvSpPr>
        <p:spPr>
          <a:xfrm>
            <a:off x="4427538" y="1428750"/>
            <a:ext cx="142875" cy="158750"/>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5" name="TextBox 13"/>
          <p:cNvSpPr txBox="1">
            <a:spLocks noChangeArrowheads="1"/>
          </p:cNvSpPr>
          <p:nvPr/>
        </p:nvSpPr>
        <p:spPr bwMode="auto">
          <a:xfrm>
            <a:off x="4570413" y="1298575"/>
            <a:ext cx="5969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OTU</a:t>
            </a:r>
          </a:p>
          <a:p>
            <a:pPr eaLnBrk="1" hangingPunct="1"/>
            <a:r>
              <a:rPr lang="en-US" sz="1800"/>
              <a:t>A</a:t>
            </a:r>
          </a:p>
          <a:p>
            <a:pPr eaLnBrk="1" hangingPunct="1"/>
            <a:r>
              <a:rPr lang="en-US" sz="1800"/>
              <a:t>B</a:t>
            </a:r>
          </a:p>
        </p:txBody>
      </p:sp>
      <p:sp>
        <p:nvSpPr>
          <p:cNvPr id="2" name="Footer Placeholder 1"/>
          <p:cNvSpPr>
            <a:spLocks noGrp="1"/>
          </p:cNvSpPr>
          <p:nvPr>
            <p:ph type="ftr" sz="quarter" idx="11"/>
          </p:nvPr>
        </p:nvSpPr>
        <p:spPr/>
        <p:txBody>
          <a:bodyPr/>
          <a:lstStyle/>
          <a:p>
            <a:pPr>
              <a:defRPr/>
            </a:pPr>
            <a:r>
              <a:rPr lang="it-IT" smtClean="0"/>
              <a:t>Sharcnet / Bioinfo Club 2017</a:t>
            </a:r>
            <a:endParaRPr lang="en-US"/>
          </a:p>
        </p:txBody>
      </p:sp>
      <p:pic>
        <p:nvPicPr>
          <p:cNvPr id="15" name="Content Placeholder 14" descr="simple_biplot.pdf"/>
          <p:cNvPicPr>
            <a:picLocks noChangeAspect="1"/>
          </p:cNvPicPr>
          <p:nvPr/>
        </p:nvPicPr>
        <p:blipFill>
          <a:blip r:embed="rId3">
            <a:extLst>
              <a:ext uri="{28A0092B-C50C-407E-A947-70E740481C1C}">
                <a14:useLocalDpi xmlns:a14="http://schemas.microsoft.com/office/drawing/2010/main" val="0"/>
              </a:ext>
            </a:extLst>
          </a:blip>
          <a:srcRect l="6970" t="5789" r="5305" b="4047"/>
          <a:stretch>
            <a:fillRect/>
          </a:stretch>
        </p:blipFill>
        <p:spPr>
          <a:xfrm>
            <a:off x="457200" y="1765300"/>
            <a:ext cx="3970337" cy="4081463"/>
          </a:xfrm>
          <a:prstGeom prst="rect">
            <a:avLst/>
          </a:prstGeom>
        </p:spPr>
      </p:pic>
    </p:spTree>
    <p:extLst>
      <p:ext uri="{BB962C8B-B14F-4D97-AF65-F5344CB8AC3E}">
        <p14:creationId xmlns:p14="http://schemas.microsoft.com/office/powerpoint/2010/main" val="39754956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t="-38339" b="-38339"/>
          <a:stretch>
            <a:fillRect/>
          </a:stretch>
        </p:blipFill>
        <p:spPr>
          <a:xfrm>
            <a:off x="233542" y="-614351"/>
            <a:ext cx="8229600" cy="2914650"/>
          </a:xfrm>
        </p:spPr>
      </p:pic>
      <p:sp>
        <p:nvSpPr>
          <p:cNvPr id="5" name="TextBox 4"/>
          <p:cNvSpPr txBox="1"/>
          <p:nvPr/>
        </p:nvSpPr>
        <p:spPr>
          <a:xfrm>
            <a:off x="321408" y="1792973"/>
            <a:ext cx="4017848" cy="4247317"/>
          </a:xfrm>
          <a:prstGeom prst="rect">
            <a:avLst/>
          </a:prstGeom>
          <a:noFill/>
        </p:spPr>
        <p:txBody>
          <a:bodyPr wrap="square" rtlCol="0">
            <a:spAutoFit/>
          </a:bodyPr>
          <a:lstStyle/>
          <a:p>
            <a:r>
              <a:rPr lang="en-US" dirty="0" err="1" smtClean="0"/>
              <a:t>Arumugam</a:t>
            </a:r>
            <a:r>
              <a:rPr lang="en-US" dirty="0" smtClean="0"/>
              <a:t> </a:t>
            </a:r>
            <a:r>
              <a:rPr lang="is-IS" dirty="0" smtClean="0"/>
              <a:t>… Ehrlich &amp; Bork</a:t>
            </a:r>
          </a:p>
          <a:p>
            <a:r>
              <a:rPr lang="is-IS" dirty="0" smtClean="0"/>
              <a:t>Nature 473: 2011 (2524 citations)</a:t>
            </a:r>
          </a:p>
          <a:p>
            <a:endParaRPr lang="is-IS" dirty="0"/>
          </a:p>
          <a:p>
            <a:endParaRPr lang="is-IS" dirty="0" smtClean="0"/>
          </a:p>
          <a:p>
            <a:endParaRPr lang="en-US" dirty="0" smtClean="0"/>
          </a:p>
          <a:p>
            <a:r>
              <a:rPr lang="en-US" dirty="0" smtClean="0"/>
              <a:t>Robust clusters </a:t>
            </a:r>
            <a:r>
              <a:rPr lang="is-IS" dirty="0" smtClean="0"/>
              <a:t>… intestinal microbiota</a:t>
            </a:r>
            <a:r>
              <a:rPr lang="en-US" dirty="0" smtClean="0"/>
              <a:t> is generally stratified. </a:t>
            </a:r>
            <a:r>
              <a:rPr lang="is-IS" dirty="0" smtClean="0"/>
              <a:t>… limited number of well-balanced host-microbial symbiotic states ... . The enterotypes are mostly driven by species composition ...</a:t>
            </a:r>
          </a:p>
          <a:p>
            <a:endParaRPr lang="is-IS" dirty="0"/>
          </a:p>
          <a:p>
            <a:r>
              <a:rPr lang="is-IS" dirty="0" smtClean="0"/>
              <a:t>In other words, an enterotype is a distinct ecological commuity with one or more presumed distinct functional characteristics</a:t>
            </a:r>
          </a:p>
        </p:txBody>
      </p:sp>
      <p:pic>
        <p:nvPicPr>
          <p:cNvPr id="6" name="Picture 5"/>
          <p:cNvPicPr>
            <a:picLocks noChangeAspect="1"/>
          </p:cNvPicPr>
          <p:nvPr/>
        </p:nvPicPr>
        <p:blipFill>
          <a:blip r:embed="rId3"/>
          <a:stretch>
            <a:fillRect/>
          </a:stretch>
        </p:blipFill>
        <p:spPr>
          <a:xfrm>
            <a:off x="4648882" y="2108618"/>
            <a:ext cx="4073818" cy="3666120"/>
          </a:xfrm>
          <a:prstGeom prst="rect">
            <a:avLst/>
          </a:prstGeom>
        </p:spPr>
      </p:pic>
      <p:sp>
        <p:nvSpPr>
          <p:cNvPr id="3" name="Footer Placeholder 2"/>
          <p:cNvSpPr>
            <a:spLocks noGrp="1"/>
          </p:cNvSpPr>
          <p:nvPr>
            <p:ph type="ftr" sz="quarter" idx="11"/>
          </p:nvPr>
        </p:nvSpPr>
        <p:spPr/>
        <p:txBody>
          <a:bodyPr/>
          <a:lstStyle/>
          <a:p>
            <a:r>
              <a:rPr lang="it-IT" smtClean="0"/>
              <a:t>Sharcnet / Bioinfo Club 2017</a:t>
            </a:r>
            <a:endParaRPr lang="en-US"/>
          </a:p>
        </p:txBody>
      </p:sp>
    </p:spTree>
    <p:extLst>
      <p:ext uri="{BB962C8B-B14F-4D97-AF65-F5344CB8AC3E}">
        <p14:creationId xmlns:p14="http://schemas.microsoft.com/office/powerpoint/2010/main" val="3876602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Content Placeholder 12" descr="sparsity_biplot.pdf"/>
          <p:cNvPicPr>
            <a:picLocks noGrp="1" noChangeAspect="1"/>
          </p:cNvPicPr>
          <p:nvPr>
            <p:ph idx="1"/>
          </p:nvPr>
        </p:nvPicPr>
        <p:blipFill>
          <a:blip r:embed="rId3">
            <a:extLst>
              <a:ext uri="{28A0092B-C50C-407E-A947-70E740481C1C}">
                <a14:useLocalDpi xmlns:a14="http://schemas.microsoft.com/office/drawing/2010/main" val="0"/>
              </a:ext>
            </a:extLst>
          </a:blip>
          <a:srcRect l="-310" r="-96"/>
          <a:stretch>
            <a:fillRect/>
          </a:stretch>
        </p:blipFill>
        <p:spPr>
          <a:xfrm>
            <a:off x="1292225" y="1538288"/>
            <a:ext cx="4545013" cy="4525962"/>
          </a:xfrm>
        </p:spPr>
      </p:pic>
      <p:sp>
        <p:nvSpPr>
          <p:cNvPr id="26626" name="Title 1"/>
          <p:cNvSpPr>
            <a:spLocks noGrp="1"/>
          </p:cNvSpPr>
          <p:nvPr>
            <p:ph type="title"/>
          </p:nvPr>
        </p:nvSpPr>
        <p:spPr/>
        <p:txBody>
          <a:bodyPr/>
          <a:lstStyle/>
          <a:p>
            <a:pPr eaLnBrk="1" hangingPunct="1"/>
            <a:r>
              <a:rPr lang="en-US">
                <a:latin typeface="Calibri" charset="0"/>
              </a:rPr>
              <a:t>Generally robust to filtering</a:t>
            </a:r>
          </a:p>
        </p:txBody>
      </p:sp>
      <p:sp>
        <p:nvSpPr>
          <p:cNvPr id="26627" name="TextBox 8"/>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4" name="Rectangle 3"/>
          <p:cNvSpPr/>
          <p:nvPr/>
        </p:nvSpPr>
        <p:spPr>
          <a:xfrm>
            <a:off x="6146800" y="2482850"/>
            <a:ext cx="225425" cy="158750"/>
          </a:xfrm>
          <a:prstGeom prst="rect">
            <a:avLst/>
          </a:prstGeom>
          <a:solidFill>
            <a:srgbClr val="2338E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6146800" y="2743200"/>
            <a:ext cx="225425" cy="158750"/>
          </a:xfrm>
          <a:prstGeom prst="rect">
            <a:avLst/>
          </a:prstGeom>
          <a:solidFill>
            <a:srgbClr val="E92424"/>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E92424"/>
              </a:solidFill>
            </a:endParaRPr>
          </a:p>
        </p:txBody>
      </p:sp>
      <p:sp>
        <p:nvSpPr>
          <p:cNvPr id="10" name="Rectangle 9"/>
          <p:cNvSpPr/>
          <p:nvPr/>
        </p:nvSpPr>
        <p:spPr>
          <a:xfrm>
            <a:off x="6146800" y="2220913"/>
            <a:ext cx="225425" cy="158750"/>
          </a:xfrm>
          <a:prstGeom prst="rect">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631" name="TextBox 4"/>
          <p:cNvSpPr txBox="1">
            <a:spLocks noChangeArrowheads="1"/>
          </p:cNvSpPr>
          <p:nvPr/>
        </p:nvSpPr>
        <p:spPr bwMode="auto">
          <a:xfrm>
            <a:off x="6464300" y="2090738"/>
            <a:ext cx="5969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OTU</a:t>
            </a:r>
          </a:p>
          <a:p>
            <a:pPr eaLnBrk="1" hangingPunct="1"/>
            <a:r>
              <a:rPr lang="en-US" sz="1800"/>
              <a:t>BM</a:t>
            </a:r>
          </a:p>
          <a:p>
            <a:pPr eaLnBrk="1" hangingPunct="1"/>
            <a:r>
              <a:rPr lang="en-US" sz="1800"/>
              <a:t>TD</a:t>
            </a:r>
          </a:p>
        </p:txBody>
      </p:sp>
      <p:sp>
        <p:nvSpPr>
          <p:cNvPr id="26632" name="TextBox 11"/>
          <p:cNvSpPr txBox="1">
            <a:spLocks noChangeArrowheads="1"/>
          </p:cNvSpPr>
          <p:nvPr/>
        </p:nvSpPr>
        <p:spPr bwMode="auto">
          <a:xfrm>
            <a:off x="6043053" y="4556134"/>
            <a:ext cx="264374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b="1" dirty="0"/>
              <a:t>Variance ratios between remaining taxa are constant across filtering </a:t>
            </a:r>
            <a:r>
              <a:rPr lang="en-US" sz="1800" b="1" dirty="0" smtClean="0"/>
              <a:t>methods</a:t>
            </a:r>
            <a:endParaRPr lang="en-US" sz="1800" b="1" dirty="0"/>
          </a:p>
        </p:txBody>
      </p:sp>
      <p:sp>
        <p:nvSpPr>
          <p:cNvPr id="2" name="Footer Placeholder 1"/>
          <p:cNvSpPr>
            <a:spLocks noGrp="1"/>
          </p:cNvSpPr>
          <p:nvPr>
            <p:ph type="ftr" sz="quarter" idx="11"/>
          </p:nvPr>
        </p:nvSpPr>
        <p:spPr/>
        <p:txBody>
          <a:bodyPr/>
          <a:lstStyle/>
          <a:p>
            <a:pPr>
              <a:defRPr/>
            </a:pPr>
            <a:r>
              <a:rPr lang="it-IT" smtClean="0"/>
              <a:t>Sharcnet / Bioinfo Club 2017</a:t>
            </a:r>
            <a:endParaRPr lang="en-US"/>
          </a:p>
        </p:txBody>
      </p:sp>
      <p:sp>
        <p:nvSpPr>
          <p:cNvPr id="11" name="TextBox 10"/>
          <p:cNvSpPr txBox="1"/>
          <p:nvPr/>
        </p:nvSpPr>
        <p:spPr>
          <a:xfrm>
            <a:off x="6207125" y="6037263"/>
            <a:ext cx="2133918" cy="461665"/>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a:t>
            </a:r>
            <a:r>
              <a:rPr lang="en-US" sz="1200" dirty="0" smtClean="0">
                <a:solidFill>
                  <a:schemeClr val="tx1">
                    <a:lumMod val="50000"/>
                    <a:lumOff val="50000"/>
                  </a:schemeClr>
                </a:solidFill>
              </a:rPr>
              <a:t>2016. Ann. </a:t>
            </a:r>
            <a:r>
              <a:rPr lang="en-US" sz="1200" dirty="0" err="1" smtClean="0">
                <a:solidFill>
                  <a:schemeClr val="tx1">
                    <a:lumMod val="50000"/>
                    <a:lumOff val="50000"/>
                  </a:schemeClr>
                </a:solidFill>
              </a:rPr>
              <a:t>Epidem</a:t>
            </a:r>
            <a:r>
              <a:rPr lang="en-US" sz="1200" dirty="0" smtClean="0">
                <a:solidFill>
                  <a:schemeClr val="tx1">
                    <a:lumMod val="50000"/>
                    <a:lumOff val="50000"/>
                  </a:schemeClr>
                </a:solidFill>
              </a:rPr>
              <a:t>.</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t>
            </a:r>
            <a:r>
              <a:rPr lang="en-US" sz="1200" dirty="0" smtClean="0">
                <a:solidFill>
                  <a:schemeClr val="tx1">
                    <a:lumMod val="50000"/>
                    <a:lumOff val="50000"/>
                  </a:schemeClr>
                </a:solidFill>
              </a:rPr>
              <a:t>Can. J. Micro.</a:t>
            </a:r>
            <a:endParaRPr lang="en-US" sz="1200" dirty="0">
              <a:solidFill>
                <a:schemeClr val="tx1">
                  <a:lumMod val="50000"/>
                  <a:lumOff val="50000"/>
                </a:schemeClr>
              </a:solidFill>
            </a:endParaRPr>
          </a:p>
        </p:txBody>
      </p:sp>
      <p:sp>
        <p:nvSpPr>
          <p:cNvPr id="5" name="Rectangle 4"/>
          <p:cNvSpPr/>
          <p:nvPr/>
        </p:nvSpPr>
        <p:spPr>
          <a:xfrm>
            <a:off x="6043053" y="3176511"/>
            <a:ext cx="2988235" cy="1200329"/>
          </a:xfrm>
          <a:prstGeom prst="rect">
            <a:avLst/>
          </a:prstGeom>
        </p:spPr>
        <p:txBody>
          <a:bodyPr wrap="square">
            <a:spAutoFit/>
          </a:bodyPr>
          <a:lstStyle/>
          <a:p>
            <a:pPr>
              <a:defRPr/>
            </a:pPr>
            <a:r>
              <a:rPr lang="en-US" b="1" dirty="0"/>
              <a:t>HMP dataset, </a:t>
            </a:r>
            <a:r>
              <a:rPr lang="en-US" b="1" dirty="0">
                <a:solidFill>
                  <a:srgbClr val="2338E2"/>
                </a:solidFill>
              </a:rPr>
              <a:t>BM </a:t>
            </a:r>
            <a:r>
              <a:rPr lang="en-US" b="1" dirty="0"/>
              <a:t>vs. </a:t>
            </a:r>
            <a:r>
              <a:rPr lang="en-US" b="1" dirty="0">
                <a:solidFill>
                  <a:srgbClr val="E92424"/>
                </a:solidFill>
              </a:rPr>
              <a:t>TD</a:t>
            </a:r>
          </a:p>
          <a:p>
            <a:pPr>
              <a:defRPr/>
            </a:pPr>
            <a:r>
              <a:rPr lang="en-US" dirty="0"/>
              <a:t>4776 OTUs in 366 samples</a:t>
            </a:r>
          </a:p>
          <a:p>
            <a:pPr>
              <a:defRPr/>
            </a:pPr>
            <a:r>
              <a:rPr lang="en-US" dirty="0"/>
              <a:t>187 tongue, 179 </a:t>
            </a:r>
            <a:r>
              <a:rPr lang="en-US" dirty="0" smtClean="0"/>
              <a:t>cheek</a:t>
            </a:r>
          </a:p>
          <a:p>
            <a:pPr marL="742950" lvl="1" indent="-285750">
              <a:buFont typeface="Arial"/>
              <a:buChar char="•"/>
              <a:defRPr/>
            </a:pPr>
            <a:r>
              <a:rPr lang="en-US" dirty="0" smtClean="0"/>
              <a:t>Very sparse</a:t>
            </a:r>
            <a:endParaRPr lang="en-US" dirty="0"/>
          </a:p>
        </p:txBody>
      </p:sp>
    </p:spTree>
    <p:extLst>
      <p:ext uri="{BB962C8B-B14F-4D97-AF65-F5344CB8AC3E}">
        <p14:creationId xmlns:p14="http://schemas.microsoft.com/office/powerpoint/2010/main" val="62638410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303762" y="1600200"/>
            <a:ext cx="3383038" cy="4525963"/>
          </a:xfrm>
        </p:spPr>
        <p:txBody>
          <a:bodyPr>
            <a:normAutofit lnSpcReduction="10000"/>
          </a:bodyPr>
          <a:lstStyle/>
          <a:p>
            <a:pPr marL="0" indent="0">
              <a:buNone/>
            </a:pPr>
            <a:r>
              <a:rPr lang="en-US" sz="1800" dirty="0" smtClean="0"/>
              <a:t>Yeast </a:t>
            </a:r>
            <a:r>
              <a:rPr lang="en-US" sz="1800" dirty="0" err="1" smtClean="0"/>
              <a:t>transcriptome</a:t>
            </a:r>
            <a:r>
              <a:rPr lang="en-US" sz="1800" dirty="0" smtClean="0"/>
              <a:t> dataset</a:t>
            </a:r>
          </a:p>
          <a:p>
            <a:r>
              <a:rPr lang="en-US" sz="1800" dirty="0" smtClean="0"/>
              <a:t>2 conditions WT, ∆SNF2</a:t>
            </a:r>
          </a:p>
          <a:p>
            <a:pPr lvl="1"/>
            <a:r>
              <a:rPr lang="en-US" sz="1400" dirty="0" smtClean="0"/>
              <a:t>48 replicates</a:t>
            </a:r>
          </a:p>
          <a:p>
            <a:pPr lvl="1"/>
            <a:r>
              <a:rPr lang="en-US" sz="1400" dirty="0" smtClean="0"/>
              <a:t>Tightly controlled conditions</a:t>
            </a:r>
          </a:p>
          <a:p>
            <a:pPr lvl="1"/>
            <a:r>
              <a:rPr lang="en-US" sz="1400" dirty="0" smtClean="0"/>
              <a:t>All should be very similar</a:t>
            </a:r>
          </a:p>
          <a:p>
            <a:endParaRPr lang="en-US" sz="1800" dirty="0"/>
          </a:p>
          <a:p>
            <a:r>
              <a:rPr lang="en-US" sz="1800" dirty="0" smtClean="0"/>
              <a:t>PCA plot of scores shows two major things</a:t>
            </a:r>
          </a:p>
          <a:p>
            <a:pPr lvl="1"/>
            <a:r>
              <a:rPr lang="en-US" sz="1400" dirty="0" smtClean="0"/>
              <a:t>The two conditions split</a:t>
            </a:r>
          </a:p>
          <a:p>
            <a:pPr lvl="1"/>
            <a:r>
              <a:rPr lang="en-US" sz="1400" dirty="0" smtClean="0"/>
              <a:t>There is considerable spread within conditions</a:t>
            </a:r>
          </a:p>
          <a:p>
            <a:pPr lvl="1"/>
            <a:endParaRPr lang="en-US" sz="1400" dirty="0"/>
          </a:p>
          <a:p>
            <a:r>
              <a:rPr lang="en-US" sz="1800" dirty="0" smtClean="0"/>
              <a:t>Finding and removing outliers may improve our resolution</a:t>
            </a:r>
          </a:p>
          <a:p>
            <a:endParaRPr lang="en-US" sz="1800" dirty="0"/>
          </a:p>
          <a:p>
            <a:pPr marL="0" indent="0">
              <a:buNone/>
            </a:pPr>
            <a:r>
              <a:rPr lang="en-US" sz="1200" dirty="0" smtClean="0">
                <a:solidFill>
                  <a:schemeClr val="bg1">
                    <a:lumMod val="50000"/>
                  </a:schemeClr>
                </a:solidFill>
              </a:rPr>
              <a:t>Data from </a:t>
            </a:r>
            <a:r>
              <a:rPr lang="en-US" sz="1200" dirty="0" err="1" smtClean="0">
                <a:solidFill>
                  <a:schemeClr val="bg1">
                    <a:lumMod val="50000"/>
                  </a:schemeClr>
                </a:solidFill>
              </a:rPr>
              <a:t>Schurch</a:t>
            </a:r>
            <a:r>
              <a:rPr lang="en-US" sz="1200" dirty="0" smtClean="0">
                <a:solidFill>
                  <a:schemeClr val="bg1">
                    <a:lumMod val="50000"/>
                  </a:schemeClr>
                </a:solidFill>
              </a:rPr>
              <a:t>, 2015</a:t>
            </a:r>
            <a:endParaRPr lang="en-US" sz="1200"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1181704" y="1549400"/>
            <a:ext cx="2933700" cy="3759200"/>
          </a:xfrm>
          <a:prstGeom prst="rect">
            <a:avLst/>
          </a:prstGeom>
        </p:spPr>
      </p:pic>
      <p:sp>
        <p:nvSpPr>
          <p:cNvPr id="4" name="Footer Placeholder 3"/>
          <p:cNvSpPr>
            <a:spLocks noGrp="1"/>
          </p:cNvSpPr>
          <p:nvPr>
            <p:ph type="ftr" sz="quarter" idx="11"/>
          </p:nvPr>
        </p:nvSpPr>
        <p:spPr/>
        <p:txBody>
          <a:bodyPr/>
          <a:lstStyle/>
          <a:p>
            <a:r>
              <a:rPr lang="en-US" smtClean="0"/>
              <a:t>Sharcnet / Bioinfo Club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69726763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563810" y="1600200"/>
            <a:ext cx="3383038" cy="4525963"/>
          </a:xfrm>
        </p:spPr>
        <p:txBody>
          <a:bodyPr>
            <a:normAutofit/>
          </a:bodyPr>
          <a:lstStyle/>
          <a:p>
            <a:pPr marL="0" indent="0">
              <a:buNone/>
            </a:pPr>
            <a:r>
              <a:rPr lang="en-US" sz="1800" dirty="0" smtClean="0"/>
              <a:t>Yeast </a:t>
            </a:r>
            <a:r>
              <a:rPr lang="en-US" sz="1800" dirty="0" err="1" smtClean="0"/>
              <a:t>transcriptome</a:t>
            </a:r>
            <a:r>
              <a:rPr lang="en-US" sz="1800" dirty="0" smtClean="0"/>
              <a:t> dataset</a:t>
            </a:r>
          </a:p>
          <a:p>
            <a:endParaRPr lang="en-US" sz="1800" dirty="0"/>
          </a:p>
          <a:p>
            <a:r>
              <a:rPr lang="en-US" sz="1800" dirty="0" smtClean="0"/>
              <a:t>Contribution to total variance?</a:t>
            </a:r>
          </a:p>
          <a:p>
            <a:pPr lvl="1"/>
            <a:r>
              <a:rPr lang="en-US" sz="1400" dirty="0" smtClean="0"/>
              <a:t>Density shows approximate normal with tails</a:t>
            </a:r>
          </a:p>
          <a:p>
            <a:pPr lvl="1"/>
            <a:r>
              <a:rPr lang="en-US" sz="1400" dirty="0" smtClean="0"/>
              <a:t>Outliers often defined as those beyond twice mean + IQR</a:t>
            </a:r>
          </a:p>
          <a:p>
            <a:pPr lvl="1"/>
            <a:endParaRPr lang="en-US" sz="1400" dirty="0" smtClean="0"/>
          </a:p>
          <a:p>
            <a:pPr lvl="1"/>
            <a:r>
              <a:rPr lang="en-US" sz="1400" dirty="0" smtClean="0"/>
              <a:t>Removes 7 SNF2, 5 WT samples</a:t>
            </a:r>
          </a:p>
          <a:p>
            <a:pPr lvl="2"/>
            <a:r>
              <a:rPr lang="en-US" sz="1000" dirty="0" smtClean="0"/>
              <a:t>Same set as removed by </a:t>
            </a:r>
            <a:r>
              <a:rPr lang="en-US" sz="1000" dirty="0" err="1" smtClean="0"/>
              <a:t>Schurch</a:t>
            </a:r>
            <a:r>
              <a:rPr lang="en-US" sz="1000" dirty="0" smtClean="0"/>
              <a:t> et al, with a more complex linear combination model of correlation, </a:t>
            </a:r>
            <a:r>
              <a:rPr lang="en-US" sz="1000" i="1" dirty="0" smtClean="0"/>
              <a:t>X</a:t>
            </a:r>
            <a:r>
              <a:rPr lang="en-US" sz="1000" baseline="30000" dirty="0" smtClean="0"/>
              <a:t>2</a:t>
            </a:r>
            <a:r>
              <a:rPr lang="en-US" sz="1000" dirty="0" smtClean="0"/>
              <a:t>, and fraction of ‘bad’ gene levels</a:t>
            </a:r>
          </a:p>
          <a:p>
            <a:pPr lvl="1"/>
            <a:endParaRPr lang="en-US" sz="1400" dirty="0"/>
          </a:p>
          <a:p>
            <a:pPr lvl="1"/>
            <a:r>
              <a:rPr lang="en-US" sz="1400" dirty="0" smtClean="0"/>
              <a:t>Simple, quick approach</a:t>
            </a:r>
          </a:p>
          <a:p>
            <a:pPr marL="0" indent="0">
              <a:buNone/>
            </a:pPr>
            <a:endParaRPr lang="en-US" sz="1800" dirty="0" smtClean="0"/>
          </a:p>
        </p:txBody>
      </p:sp>
      <p:pic>
        <p:nvPicPr>
          <p:cNvPr id="5" name="Picture 4"/>
          <p:cNvPicPr>
            <a:picLocks noChangeAspect="1"/>
          </p:cNvPicPr>
          <p:nvPr/>
        </p:nvPicPr>
        <p:blipFill>
          <a:blip r:embed="rId2"/>
          <a:stretch>
            <a:fillRect/>
          </a:stretch>
        </p:blipFill>
        <p:spPr>
          <a:xfrm>
            <a:off x="-61685" y="1940076"/>
            <a:ext cx="5880100" cy="3340100"/>
          </a:xfrm>
          <a:prstGeom prst="rect">
            <a:avLst/>
          </a:prstGeom>
        </p:spPr>
      </p:pic>
      <p:sp>
        <p:nvSpPr>
          <p:cNvPr id="4" name="Footer Placeholder 3"/>
          <p:cNvSpPr>
            <a:spLocks noGrp="1"/>
          </p:cNvSpPr>
          <p:nvPr>
            <p:ph type="ftr" sz="quarter" idx="11"/>
          </p:nvPr>
        </p:nvSpPr>
        <p:spPr/>
        <p:txBody>
          <a:bodyPr/>
          <a:lstStyle/>
          <a:p>
            <a:r>
              <a:rPr lang="en-US" smtClean="0"/>
              <a:t>Sharcnet / Bioinfo Club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747025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5444281" y="2166216"/>
            <a:ext cx="3383038" cy="4525963"/>
          </a:xfrm>
        </p:spPr>
        <p:txBody>
          <a:bodyPr>
            <a:normAutofit/>
          </a:bodyPr>
          <a:lstStyle/>
          <a:p>
            <a:pPr marL="0" indent="0">
              <a:buNone/>
            </a:pPr>
            <a:r>
              <a:rPr lang="en-US" sz="1800" dirty="0" smtClean="0"/>
              <a:t>Yeast </a:t>
            </a:r>
            <a:r>
              <a:rPr lang="en-US" sz="1800" dirty="0" err="1" smtClean="0"/>
              <a:t>transcriptome</a:t>
            </a:r>
            <a:r>
              <a:rPr lang="en-US" sz="1800" dirty="0" smtClean="0"/>
              <a:t> dataset</a:t>
            </a:r>
          </a:p>
          <a:p>
            <a:endParaRPr lang="en-US" sz="1800" dirty="0"/>
          </a:p>
          <a:p>
            <a:r>
              <a:rPr lang="en-US" sz="1800" dirty="0" smtClean="0"/>
              <a:t>More variance explained on component 1, less on component 2.</a:t>
            </a:r>
          </a:p>
          <a:p>
            <a:pPr lvl="1"/>
            <a:r>
              <a:rPr lang="en-US" sz="1400" dirty="0" smtClean="0"/>
              <a:t>Reduced component 2 variance by half</a:t>
            </a:r>
          </a:p>
          <a:p>
            <a:r>
              <a:rPr lang="en-US" sz="1800" dirty="0" smtClean="0"/>
              <a:t>True spread of the data is easier to see</a:t>
            </a:r>
          </a:p>
          <a:p>
            <a:pPr lvl="1"/>
            <a:r>
              <a:rPr lang="en-US" sz="1400" dirty="0" smtClean="0"/>
              <a:t>WT is more variable than SNF2</a:t>
            </a:r>
          </a:p>
          <a:p>
            <a:pPr marL="0" indent="0">
              <a:buNone/>
            </a:pPr>
            <a:endParaRPr lang="en-US" sz="1800" dirty="0" smtClean="0"/>
          </a:p>
        </p:txBody>
      </p:sp>
      <p:pic>
        <p:nvPicPr>
          <p:cNvPr id="4" name="Picture 3"/>
          <p:cNvPicPr>
            <a:picLocks noChangeAspect="1"/>
          </p:cNvPicPr>
          <p:nvPr/>
        </p:nvPicPr>
        <p:blipFill>
          <a:blip r:embed="rId2"/>
          <a:stretch>
            <a:fillRect/>
          </a:stretch>
        </p:blipFill>
        <p:spPr>
          <a:xfrm>
            <a:off x="0" y="2525592"/>
            <a:ext cx="2641600" cy="3175000"/>
          </a:xfrm>
          <a:prstGeom prst="rect">
            <a:avLst/>
          </a:prstGeom>
        </p:spPr>
      </p:pic>
      <p:pic>
        <p:nvPicPr>
          <p:cNvPr id="6" name="Picture 5"/>
          <p:cNvPicPr>
            <a:picLocks noChangeAspect="1"/>
          </p:cNvPicPr>
          <p:nvPr/>
        </p:nvPicPr>
        <p:blipFill>
          <a:blip r:embed="rId3"/>
          <a:stretch>
            <a:fillRect/>
          </a:stretch>
        </p:blipFill>
        <p:spPr>
          <a:xfrm>
            <a:off x="2743200" y="2134840"/>
            <a:ext cx="2282371" cy="3695700"/>
          </a:xfrm>
          <a:prstGeom prst="rect">
            <a:avLst/>
          </a:prstGeom>
        </p:spPr>
      </p:pic>
      <p:sp>
        <p:nvSpPr>
          <p:cNvPr id="5" name="Footer Placeholder 4"/>
          <p:cNvSpPr>
            <a:spLocks noGrp="1"/>
          </p:cNvSpPr>
          <p:nvPr>
            <p:ph type="ftr" sz="quarter" idx="11"/>
          </p:nvPr>
        </p:nvSpPr>
        <p:spPr/>
        <p:txBody>
          <a:bodyPr/>
          <a:lstStyle/>
          <a:p>
            <a:r>
              <a:rPr lang="en-US" smtClean="0"/>
              <a:t>Sharcnet / Bioinfo Club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8324742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p:txBody>
          <a:bodyPr/>
          <a:lstStyle/>
          <a:p>
            <a:pPr marL="0" indent="0" algn="ctr" eaLnBrk="1" hangingPunct="1">
              <a:buFont typeface="Arial" charset="0"/>
              <a:buNone/>
              <a:defRPr/>
            </a:pPr>
            <a:endParaRPr lang="en-US" b="1" dirty="0" smtClean="0">
              <a:latin typeface="Calibri" charset="0"/>
            </a:endParaRPr>
          </a:p>
          <a:p>
            <a:pPr eaLnBrk="1" hangingPunct="1">
              <a:defRPr/>
            </a:pPr>
            <a:r>
              <a:rPr lang="en-US" dirty="0" smtClean="0">
                <a:solidFill>
                  <a:schemeClr val="bg1">
                    <a:lumMod val="65000"/>
                  </a:schemeClr>
                </a:solidFill>
                <a:latin typeface="Calibri" charset="0"/>
              </a:rPr>
              <a:t>Correlation/</a:t>
            </a:r>
            <a:r>
              <a:rPr lang="en-US" dirty="0" err="1" smtClean="0">
                <a:solidFill>
                  <a:schemeClr val="bg1">
                    <a:lumMod val="65000"/>
                  </a:schemeClr>
                </a:solidFill>
                <a:latin typeface="Calibri" charset="0"/>
              </a:rPr>
              <a:t>covariation</a:t>
            </a:r>
            <a:r>
              <a:rPr lang="en-US" dirty="0" smtClean="0">
                <a:solidFill>
                  <a:schemeClr val="bg1">
                    <a:lumMod val="65000"/>
                  </a:schemeClr>
                </a:solidFill>
                <a:latin typeface="Calibri" charset="0"/>
              </a:rPr>
              <a:t> </a:t>
            </a:r>
          </a:p>
          <a:p>
            <a:pPr lvl="1" eaLnBrk="1" hangingPunct="1">
              <a:defRPr/>
            </a:pPr>
            <a:r>
              <a:rPr lang="en-US" sz="2400" dirty="0" smtClean="0">
                <a:solidFill>
                  <a:schemeClr val="bg1">
                    <a:lumMod val="65000"/>
                  </a:schemeClr>
                </a:solidFill>
                <a:latin typeface="Calibri" charset="0"/>
              </a:rPr>
              <a:t>Ordination (PCA), clustering, networks</a:t>
            </a:r>
          </a:p>
          <a:p>
            <a:pPr eaLnBrk="1" hangingPunct="1">
              <a:defRPr/>
            </a:pPr>
            <a:r>
              <a:rPr lang="en-US" dirty="0" err="1" smtClean="0">
                <a:solidFill>
                  <a:schemeClr val="bg1">
                    <a:lumMod val="65000"/>
                  </a:schemeClr>
                </a:solidFill>
                <a:latin typeface="Calibri" charset="0"/>
              </a:rPr>
              <a:t>Subcompositonal</a:t>
            </a:r>
            <a:r>
              <a:rPr lang="en-US" dirty="0" smtClean="0">
                <a:solidFill>
                  <a:schemeClr val="bg1">
                    <a:lumMod val="65000"/>
                  </a:schemeClr>
                </a:solidFill>
                <a:latin typeface="Calibri" charset="0"/>
              </a:rPr>
              <a:t> incoherence</a:t>
            </a:r>
          </a:p>
          <a:p>
            <a:pPr lvl="1" eaLnBrk="1" hangingPunct="1">
              <a:defRPr/>
            </a:pPr>
            <a:r>
              <a:rPr lang="en-US" sz="2400" dirty="0" smtClean="0">
                <a:solidFill>
                  <a:schemeClr val="bg1">
                    <a:lumMod val="65000"/>
                  </a:schemeClr>
                </a:solidFill>
                <a:latin typeface="Calibri" charset="0"/>
              </a:rPr>
              <a:t>Normalization, rarefaction, </a:t>
            </a:r>
            <a:r>
              <a:rPr lang="en-US" sz="2400" dirty="0" err="1" smtClean="0">
                <a:solidFill>
                  <a:schemeClr val="bg1">
                    <a:lumMod val="65000"/>
                  </a:schemeClr>
                </a:solidFill>
                <a:latin typeface="Calibri" charset="0"/>
              </a:rPr>
              <a:t>subsetting</a:t>
            </a:r>
            <a:r>
              <a:rPr lang="en-US" sz="2400" dirty="0" smtClean="0">
                <a:solidFill>
                  <a:schemeClr val="bg1">
                    <a:lumMod val="65000"/>
                  </a:schemeClr>
                </a:solidFill>
                <a:latin typeface="Calibri" charset="0"/>
              </a:rPr>
              <a:t>, aggregation</a:t>
            </a:r>
          </a:p>
          <a:p>
            <a:pPr eaLnBrk="1" hangingPunct="1">
              <a:defRPr/>
            </a:pPr>
            <a:r>
              <a:rPr lang="en-US" dirty="0" smtClean="0">
                <a:latin typeface="Calibri" charset="0"/>
              </a:rPr>
              <a:t>Noise is greatest at low count margin</a:t>
            </a:r>
          </a:p>
          <a:p>
            <a:pPr lvl="1" eaLnBrk="1" hangingPunct="1">
              <a:defRPr/>
            </a:pPr>
            <a:r>
              <a:rPr lang="en-US" dirty="0" smtClean="0">
                <a:latin typeface="Calibri" charset="0"/>
              </a:rPr>
              <a:t>Often ‘most significant’ is least abundant</a:t>
            </a:r>
          </a:p>
          <a:p>
            <a:pPr marL="0" indent="0" eaLnBrk="1" hangingPunct="1">
              <a:buFont typeface="Arial" charset="0"/>
              <a:buNone/>
              <a:defRPr/>
            </a:pPr>
            <a:endParaRPr lang="en-US" dirty="0">
              <a:latin typeface="Calibri" charset="0"/>
            </a:endParaRPr>
          </a:p>
        </p:txBody>
      </p:sp>
      <p:sp>
        <p:nvSpPr>
          <p:cNvPr id="15362" name="Title 1"/>
          <p:cNvSpPr>
            <a:spLocks noGrp="1"/>
          </p:cNvSpPr>
          <p:nvPr>
            <p:ph type="title"/>
          </p:nvPr>
        </p:nvSpPr>
        <p:spPr/>
        <p:txBody>
          <a:bodyPr>
            <a:normAutofit fontScale="90000"/>
          </a:bodyPr>
          <a:lstStyle/>
          <a:p>
            <a:pPr eaLnBrk="1" hangingPunct="1"/>
            <a:r>
              <a:rPr lang="en-US" u="sng" dirty="0">
                <a:latin typeface="Calibri" charset="0"/>
              </a:rPr>
              <a:t>We are working in the wrong </a:t>
            </a:r>
            <a:r>
              <a:rPr lang="en-US" u="sng" dirty="0" smtClean="0">
                <a:latin typeface="Calibri" charset="0"/>
              </a:rPr>
              <a:t>geometry</a:t>
            </a:r>
            <a:endParaRPr lang="en-US" u="sng" dirty="0">
              <a:latin typeface="Calibri" charset="0"/>
            </a:endParaRPr>
          </a:p>
        </p:txBody>
      </p:sp>
      <p:sp>
        <p:nvSpPr>
          <p:cNvPr id="4" name="TextBox 3"/>
          <p:cNvSpPr txBox="1"/>
          <p:nvPr/>
        </p:nvSpPr>
        <p:spPr>
          <a:xfrm>
            <a:off x="6207125" y="5932675"/>
            <a:ext cx="2406578" cy="646331"/>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a:solidFill>
                  <a:schemeClr val="tx1">
                    <a:lumMod val="50000"/>
                    <a:lumOff val="50000"/>
                  </a:schemeClr>
                </a:solidFill>
              </a:rPr>
              <a:t>Microbiome</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2" name="Footer Placeholder 1"/>
          <p:cNvSpPr>
            <a:spLocks noGrp="1"/>
          </p:cNvSpPr>
          <p:nvPr>
            <p:ph type="ftr" sz="quarter" idx="11"/>
          </p:nvPr>
        </p:nvSpPr>
        <p:spPr/>
        <p:txBody>
          <a:bodyPr/>
          <a:lstStyle/>
          <a:p>
            <a:r>
              <a:rPr lang="en-US" smtClean="0"/>
              <a:t>Sharcnet / Bioinfo Club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416730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9"/>
            <a:ext cx="8229600" cy="1143000"/>
          </a:xfrm>
        </p:spPr>
        <p:txBody>
          <a:bodyPr/>
          <a:lstStyle/>
          <a:p>
            <a:r>
              <a:rPr lang="en-US" dirty="0" smtClean="0"/>
              <a:t>Where is the noise?</a:t>
            </a:r>
            <a:endParaRPr lang="en-US" dirty="0"/>
          </a:p>
        </p:txBody>
      </p:sp>
      <p:pic>
        <p:nvPicPr>
          <p:cNvPr id="11" name="Content Placeholder 10" descr="mean_var.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79" r="-1617"/>
          <a:stretch/>
        </p:blipFill>
        <p:spPr>
          <a:xfrm>
            <a:off x="818445" y="1600200"/>
            <a:ext cx="2081390" cy="4525963"/>
          </a:xfrm>
        </p:spPr>
      </p:pic>
      <p:sp>
        <p:nvSpPr>
          <p:cNvPr id="12" name="TextBox 11"/>
          <p:cNvSpPr txBox="1"/>
          <p:nvPr/>
        </p:nvSpPr>
        <p:spPr>
          <a:xfrm>
            <a:off x="3753556" y="1277898"/>
            <a:ext cx="5390444" cy="4801315"/>
          </a:xfrm>
          <a:prstGeom prst="rect">
            <a:avLst/>
          </a:prstGeom>
          <a:noFill/>
        </p:spPr>
        <p:txBody>
          <a:bodyPr wrap="square" rtlCol="0">
            <a:spAutoFit/>
          </a:bodyPr>
          <a:lstStyle/>
          <a:p>
            <a:r>
              <a:rPr lang="en-US" dirty="0" smtClean="0"/>
              <a:t>Variance vs. mean for data on the simplex</a:t>
            </a:r>
          </a:p>
          <a:p>
            <a:pPr marL="285750" indent="-285750">
              <a:buFont typeface="Arial"/>
              <a:buChar char="•"/>
            </a:pPr>
            <a:r>
              <a:rPr lang="en-US" dirty="0" err="1" smtClean="0"/>
              <a:t>Transcriptome</a:t>
            </a:r>
            <a:r>
              <a:rPr lang="en-US" dirty="0" smtClean="0"/>
              <a:t> </a:t>
            </a:r>
            <a:r>
              <a:rPr lang="en-US" dirty="0" err="1" smtClean="0"/>
              <a:t>datset</a:t>
            </a:r>
            <a:endParaRPr lang="en-US" dirty="0" smtClean="0"/>
          </a:p>
          <a:p>
            <a:pPr marL="285750" indent="-285750">
              <a:buFont typeface="Wingdings" charset="2"/>
              <a:buChar char="§"/>
            </a:pPr>
            <a:r>
              <a:rPr lang="en-US" dirty="0" smtClean="0"/>
              <a:t> Top shows absolute data, with near linear dependence </a:t>
            </a:r>
          </a:p>
          <a:p>
            <a:pPr marL="742950" lvl="1" indent="-285750">
              <a:buFont typeface="Wingdings" charset="2"/>
              <a:buChar char="§"/>
            </a:pPr>
            <a:r>
              <a:rPr lang="en-US" dirty="0" smtClean="0"/>
              <a:t>Modeled by negative binomial</a:t>
            </a:r>
          </a:p>
          <a:p>
            <a:pPr marL="742950" lvl="1" indent="-285750">
              <a:buFont typeface="Wingdings" charset="2"/>
              <a:buChar char="§"/>
            </a:pPr>
            <a:r>
              <a:rPr lang="en-US" dirty="0" smtClean="0"/>
              <a:t>Lowest and highest counts have least variance</a:t>
            </a:r>
          </a:p>
          <a:p>
            <a:pPr marL="742950" lvl="1" indent="-285750">
              <a:buFont typeface="Wingdings" charset="2"/>
              <a:buChar char="§"/>
            </a:pPr>
            <a:r>
              <a:rPr lang="en-US" dirty="0" smtClean="0"/>
              <a:t>0 is 0!</a:t>
            </a:r>
          </a:p>
          <a:p>
            <a:pPr marL="742950" lvl="1" indent="-285750">
              <a:buFont typeface="Wingdings" charset="2"/>
              <a:buChar char="§"/>
            </a:pPr>
            <a:r>
              <a:rPr lang="en-US" dirty="0" smtClean="0"/>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relative data, non-linear dependence on ratios</a:t>
            </a:r>
          </a:p>
          <a:p>
            <a:pPr marL="742950" lvl="1" indent="-285750">
              <a:buFont typeface="Wingdings" charset="2"/>
              <a:buChar char="§"/>
            </a:pPr>
            <a:r>
              <a:rPr lang="en-US" dirty="0" smtClean="0"/>
              <a:t>Follows approximate </a:t>
            </a:r>
            <a:r>
              <a:rPr lang="en-US" dirty="0" err="1" smtClean="0"/>
              <a:t>Dirichlet</a:t>
            </a:r>
            <a:endParaRPr lang="en-US" dirty="0" smtClean="0"/>
          </a:p>
          <a:p>
            <a:pPr marL="742950" lvl="1" indent="-285750">
              <a:buFont typeface="Wingdings" charset="2"/>
              <a:buChar char="§"/>
            </a:pPr>
            <a:r>
              <a:rPr lang="en-US" dirty="0" smtClean="0"/>
              <a:t>Lowest and highest counts have least variance, but 0 is 0!</a:t>
            </a:r>
          </a:p>
          <a:p>
            <a:pPr marL="742950" lvl="1" indent="-285750">
              <a:buFont typeface="Wingdings" charset="2"/>
              <a:buChar char="§"/>
            </a:pPr>
            <a:r>
              <a:rPr lang="en-US" dirty="0"/>
              <a:t>Inflates statistical </a:t>
            </a:r>
            <a:r>
              <a:rPr lang="en-US" dirty="0" smtClean="0"/>
              <a:t>significance </a:t>
            </a:r>
            <a:r>
              <a:rPr lang="en-US" dirty="0"/>
              <a:t>at low count </a:t>
            </a:r>
            <a:r>
              <a:rPr lang="en-US" dirty="0" smtClean="0"/>
              <a:t>margin</a:t>
            </a:r>
            <a:endParaRPr lang="en-US" dirty="0"/>
          </a:p>
        </p:txBody>
      </p:sp>
      <p:sp>
        <p:nvSpPr>
          <p:cNvPr id="5" name="TextBox 4"/>
          <p:cNvSpPr txBox="1"/>
          <p:nvPr/>
        </p:nvSpPr>
        <p:spPr>
          <a:xfrm>
            <a:off x="6207125" y="6186955"/>
            <a:ext cx="2287806"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Sharcnet / Bioinfo Club 2017</a:t>
            </a:r>
            <a:endParaRPr lang="en-US" dirty="0"/>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73109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estimate</a:t>
            </a:r>
            <a:endParaRPr lang="en-US" dirty="0"/>
          </a:p>
        </p:txBody>
      </p:sp>
      <p:sp>
        <p:nvSpPr>
          <p:cNvPr id="12" name="TextBox 11"/>
          <p:cNvSpPr txBox="1"/>
          <p:nvPr/>
        </p:nvSpPr>
        <p:spPr>
          <a:xfrm>
            <a:off x="3753557" y="1417638"/>
            <a:ext cx="4374444" cy="5078314"/>
          </a:xfrm>
          <a:prstGeom prst="rect">
            <a:avLst/>
          </a:prstGeom>
          <a:noFill/>
        </p:spPr>
        <p:txBody>
          <a:bodyPr wrap="square" rtlCol="0">
            <a:spAutoFit/>
          </a:bodyPr>
          <a:lstStyle/>
          <a:p>
            <a:r>
              <a:rPr lang="en-US" dirty="0" smtClean="0"/>
              <a:t>Variance vs. mean for data on the simplex</a:t>
            </a:r>
          </a:p>
          <a:p>
            <a:pPr marL="285750" indent="-285750">
              <a:buFont typeface="Wingdings" charset="2"/>
              <a:buChar char="§"/>
            </a:pPr>
            <a:r>
              <a:rPr lang="en-US" dirty="0" smtClean="0">
                <a:solidFill>
                  <a:schemeClr val="tx1">
                    <a:lumMod val="50000"/>
                    <a:lumOff val="50000"/>
                  </a:schemeClr>
                </a:solidFill>
              </a:rPr>
              <a:t> Top </a:t>
            </a:r>
            <a:r>
              <a:rPr lang="en-US" dirty="0">
                <a:solidFill>
                  <a:schemeClr val="tx1">
                    <a:lumMod val="50000"/>
                    <a:lumOff val="50000"/>
                  </a:schemeClr>
                </a:solidFill>
              </a:rPr>
              <a:t>shows </a:t>
            </a:r>
            <a:r>
              <a:rPr lang="en-US" dirty="0" smtClean="0">
                <a:solidFill>
                  <a:schemeClr val="tx1">
                    <a:lumMod val="50000"/>
                    <a:lumOff val="50000"/>
                  </a:schemeClr>
                </a:solidFill>
              </a:rPr>
              <a:t>point estimate</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Follows approximate </a:t>
            </a:r>
            <a:r>
              <a:rPr lang="en-US" dirty="0" err="1">
                <a:solidFill>
                  <a:schemeClr val="tx1">
                    <a:lumMod val="50000"/>
                    <a:lumOff val="50000"/>
                  </a:schemeClr>
                </a:solidFill>
              </a:rPr>
              <a:t>Dirichlet</a:t>
            </a:r>
            <a:endParaRPr lang="en-US" dirty="0">
              <a:solidFill>
                <a:schemeClr val="tx1">
                  <a:lumMod val="50000"/>
                  <a:lumOff val="50000"/>
                </a:schemeClr>
              </a:solidFill>
            </a:endParaRPr>
          </a:p>
          <a:p>
            <a:pPr marL="742950" lvl="1" indent="-285750">
              <a:buFont typeface="Wingdings" charset="2"/>
              <a:buChar char="§"/>
            </a:pPr>
            <a:r>
              <a:rPr lang="en-US" dirty="0">
                <a:solidFill>
                  <a:schemeClr val="tx1">
                    <a:lumMod val="50000"/>
                    <a:lumOff val="50000"/>
                  </a:schemeClr>
                </a:solidFill>
              </a:rPr>
              <a:t>Lowest and highest counts have least variance, but 0 is 0!</a:t>
            </a:r>
          </a:p>
          <a:p>
            <a:pPr marL="742950" lvl="1" indent="-285750">
              <a:buFont typeface="Wingdings" charset="2"/>
              <a:buChar char="§"/>
            </a:pPr>
            <a:r>
              <a:rPr lang="en-US" dirty="0">
                <a:solidFill>
                  <a:schemeClr val="tx1">
                    <a:lumMod val="50000"/>
                    <a:lumOff val="50000"/>
                  </a:schemeClr>
                </a:solidFill>
              </a:rPr>
              <a:t>Inflates statistical significance at low count margin</a:t>
            </a:r>
          </a:p>
          <a:p>
            <a:pPr marL="285750" indent="-285750">
              <a:buFont typeface="Wingdings" charset="2"/>
              <a:buChar char="§"/>
            </a:pPr>
            <a:endParaRPr lang="en-US" dirty="0" smtClean="0"/>
          </a:p>
          <a:p>
            <a:pPr marL="285750" indent="-285750">
              <a:buFont typeface="Wingdings" charset="2"/>
              <a:buChar char="§"/>
            </a:pPr>
            <a:r>
              <a:rPr lang="en-US" dirty="0" smtClean="0"/>
              <a:t>Bottom shows Bayesian estimate</a:t>
            </a:r>
          </a:p>
          <a:p>
            <a:pPr marL="742950" lvl="1" indent="-285750">
              <a:buFont typeface="Wingdings" charset="2"/>
              <a:buChar char="§"/>
            </a:pPr>
            <a:r>
              <a:rPr lang="en-US" dirty="0" smtClean="0"/>
              <a:t>Probabilities not counts</a:t>
            </a:r>
          </a:p>
          <a:p>
            <a:pPr marL="742950" lvl="1" indent="-285750">
              <a:buFont typeface="Wingdings" charset="2"/>
              <a:buChar char="§"/>
            </a:pPr>
            <a:r>
              <a:rPr lang="en-US" dirty="0" smtClean="0"/>
              <a:t>Drawn from </a:t>
            </a:r>
            <a:r>
              <a:rPr lang="en-US" dirty="0" err="1" smtClean="0"/>
              <a:t>Dirichlet</a:t>
            </a:r>
            <a:endParaRPr lang="en-US" dirty="0" smtClean="0"/>
          </a:p>
          <a:p>
            <a:pPr marL="742950" lvl="1" indent="-285750">
              <a:buFont typeface="Wingdings" charset="2"/>
              <a:buChar char="§"/>
            </a:pPr>
            <a:r>
              <a:rPr lang="en-US" dirty="0" smtClean="0"/>
              <a:t>Values replaced by estimated probability of observing variable given total and real data</a:t>
            </a:r>
          </a:p>
          <a:p>
            <a:pPr marL="742950" lvl="1" indent="-285750">
              <a:buFont typeface="Wingdings" charset="2"/>
              <a:buChar char="§"/>
            </a:pPr>
            <a:r>
              <a:rPr lang="en-US" dirty="0" smtClean="0"/>
              <a:t>Highest counts have least relative variance</a:t>
            </a:r>
          </a:p>
          <a:p>
            <a:pPr marL="742950" lvl="1" indent="-285750">
              <a:buFont typeface="Wingdings" charset="2"/>
              <a:buChar char="§"/>
            </a:pPr>
            <a:r>
              <a:rPr lang="en-US" dirty="0" smtClean="0"/>
              <a:t>Low counts must be very different to be significant </a:t>
            </a:r>
            <a:r>
              <a:rPr lang="en-US" dirty="0"/>
              <a:t>at low count </a:t>
            </a:r>
            <a:r>
              <a:rPr lang="en-US" dirty="0" smtClean="0"/>
              <a:t>margin</a:t>
            </a:r>
            <a:endParaRPr lang="en-US" dirty="0"/>
          </a:p>
        </p:txBody>
      </p:sp>
      <p:pic>
        <p:nvPicPr>
          <p:cNvPr id="5" name="Content Placeholder 4" descr="mean_var_Baye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51" r="375"/>
          <a:stretch/>
        </p:blipFill>
        <p:spPr>
          <a:xfrm>
            <a:off x="862529" y="1600200"/>
            <a:ext cx="2023889" cy="4525963"/>
          </a:xfrm>
        </p:spPr>
      </p:pic>
      <p:sp>
        <p:nvSpPr>
          <p:cNvPr id="3" name="Footer Placeholder 2"/>
          <p:cNvSpPr>
            <a:spLocks noGrp="1"/>
          </p:cNvSpPr>
          <p:nvPr>
            <p:ph type="ftr" sz="quarter" idx="11"/>
          </p:nvPr>
        </p:nvSpPr>
        <p:spPr/>
        <p:txBody>
          <a:bodyPr/>
          <a:lstStyle/>
          <a:p>
            <a:r>
              <a:rPr lang="en-US" smtClean="0"/>
              <a:t>Sharcnet / Bioinfo Club 2017</a:t>
            </a:r>
            <a:endParaRPr lang="en-US"/>
          </a:p>
        </p:txBody>
      </p:sp>
      <p:sp>
        <p:nvSpPr>
          <p:cNvPr id="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49626560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distributions of </a:t>
            </a:r>
            <a:r>
              <a:rPr lang="en-US" dirty="0" err="1" smtClean="0"/>
              <a:t>clr</a:t>
            </a:r>
            <a:r>
              <a:rPr lang="en-US" dirty="0" smtClean="0"/>
              <a:t> values</a:t>
            </a:r>
            <a:endParaRPr lang="en-US" dirty="0"/>
          </a:p>
        </p:txBody>
      </p:sp>
      <p:sp>
        <p:nvSpPr>
          <p:cNvPr id="5" name="TextBox 4"/>
          <p:cNvSpPr txBox="1"/>
          <p:nvPr/>
        </p:nvSpPr>
        <p:spPr>
          <a:xfrm>
            <a:off x="630159" y="1353153"/>
            <a:ext cx="3394148" cy="3970318"/>
          </a:xfrm>
          <a:prstGeom prst="rect">
            <a:avLst/>
          </a:prstGeom>
          <a:noFill/>
        </p:spPr>
        <p:txBody>
          <a:bodyPr wrap="square" rtlCol="0">
            <a:spAutoFit/>
          </a:bodyPr>
          <a:lstStyle/>
          <a:p>
            <a:r>
              <a:rPr lang="en-US" dirty="0" smtClean="0"/>
              <a:t>For count vector X=[x</a:t>
            </a:r>
            <a:r>
              <a:rPr lang="en-US" baseline="-25000" dirty="0" smtClean="0"/>
              <a:t>1</a:t>
            </a:r>
            <a:r>
              <a:rPr lang="en-US" dirty="0" smtClean="0"/>
              <a:t>,x</a:t>
            </a:r>
            <a:r>
              <a:rPr lang="en-US" baseline="-25000" dirty="0" smtClean="0"/>
              <a:t>2</a:t>
            </a:r>
            <a:r>
              <a:rPr lang="en-US" dirty="0" smtClean="0"/>
              <a:t>,</a:t>
            </a:r>
            <a:r>
              <a:rPr lang="is-IS" dirty="0" smtClean="0"/>
              <a:t>…x</a:t>
            </a:r>
            <a:r>
              <a:rPr lang="is-IS" baseline="-25000" dirty="0" smtClean="0"/>
              <a:t>D</a:t>
            </a:r>
            <a:r>
              <a:rPr lang="is-IS" dirty="0" smtClean="0"/>
              <a:t>]</a:t>
            </a:r>
          </a:p>
          <a:p>
            <a:endParaRPr lang="is-IS" dirty="0"/>
          </a:p>
          <a:p>
            <a:endParaRPr lang="is-IS" dirty="0" smtClean="0"/>
          </a:p>
          <a:p>
            <a:endParaRPr lang="is-IS" dirty="0" smtClean="0"/>
          </a:p>
          <a:p>
            <a:endParaRPr lang="is-IS" dirty="0" smtClean="0"/>
          </a:p>
          <a:p>
            <a:r>
              <a:rPr lang="is-IS" dirty="0" smtClean="0"/>
              <a:t>       P(X</a:t>
            </a:r>
            <a:r>
              <a:rPr lang="is-IS" baseline="-25000" dirty="0" smtClean="0"/>
              <a:t>n</a:t>
            </a:r>
            <a:r>
              <a:rPr lang="is-IS" dirty="0" smtClean="0"/>
              <a:t>) = Dir[n,X] =</a:t>
            </a:r>
          </a:p>
          <a:p>
            <a:endParaRPr lang="is-IS" dirty="0"/>
          </a:p>
          <a:p>
            <a:endParaRPr lang="is-IS" dirty="0" smtClean="0"/>
          </a:p>
          <a:p>
            <a:endParaRPr lang="is-IS" dirty="0"/>
          </a:p>
          <a:p>
            <a:endParaRPr lang="is-IS" dirty="0" smtClean="0"/>
          </a:p>
          <a:p>
            <a:endParaRPr lang="is-IS" dirty="0" smtClean="0"/>
          </a:p>
          <a:p>
            <a:endParaRPr lang="is-IS" dirty="0"/>
          </a:p>
          <a:p>
            <a:endParaRPr lang="is-IS" dirty="0" smtClean="0"/>
          </a:p>
          <a:p>
            <a:r>
              <a:rPr lang="en-US" dirty="0"/>
              <a:t>c</a:t>
            </a:r>
            <a:r>
              <a:rPr lang="en-US" dirty="0" smtClean="0"/>
              <a:t>(</a:t>
            </a:r>
            <a:r>
              <a:rPr lang="en-US" dirty="0" err="1" smtClean="0"/>
              <a:t>X</a:t>
            </a:r>
            <a:r>
              <a:rPr lang="en-US" baseline="-25000" dirty="0" err="1" smtClean="0"/>
              <a:t>n</a:t>
            </a:r>
            <a:r>
              <a:rPr lang="en-US" dirty="0" smtClean="0"/>
              <a:t>) = log(</a:t>
            </a:r>
            <a:r>
              <a:rPr lang="en-US" dirty="0" err="1"/>
              <a:t>p</a:t>
            </a:r>
            <a:r>
              <a:rPr lang="en-US" baseline="-25000" dirty="0" err="1" smtClean="0"/>
              <a:t>ni</a:t>
            </a:r>
            <a:r>
              <a:rPr lang="en-US" dirty="0" smtClean="0"/>
              <a:t>/</a:t>
            </a:r>
            <a:r>
              <a:rPr lang="en-US" dirty="0" err="1" smtClean="0"/>
              <a:t>g</a:t>
            </a:r>
            <a:r>
              <a:rPr lang="en-US" baseline="-25000" dirty="0" err="1" smtClean="0"/>
              <a:t>nX</a:t>
            </a:r>
            <a:r>
              <a:rPr lang="en-US" dirty="0" smtClean="0"/>
              <a:t>) = </a:t>
            </a:r>
            <a:r>
              <a:rPr lang="is-IS" dirty="0" smtClean="0"/>
              <a:t> </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2666118602"/>
              </p:ext>
            </p:extLst>
          </p:nvPr>
        </p:nvGraphicFramePr>
        <p:xfrm>
          <a:off x="2670311" y="1941287"/>
          <a:ext cx="2533060" cy="1854200"/>
        </p:xfrm>
        <a:graphic>
          <a:graphicData uri="http://schemas.openxmlformats.org/drawingml/2006/table">
            <a:tbl>
              <a:tblPr firstRow="1" bandRow="1">
                <a:effectLst/>
                <a:tableStyleId>{5C22544A-7EE6-4342-B048-85BDC9FD1C3A}</a:tableStyleId>
              </a:tblPr>
              <a:tblGrid>
                <a:gridCol w="506612"/>
                <a:gridCol w="506612"/>
                <a:gridCol w="506612"/>
                <a:gridCol w="506612"/>
                <a:gridCol w="506612"/>
              </a:tblGrid>
              <a:tr h="370840">
                <a:tc>
                  <a:txBody>
                    <a:bodyPr/>
                    <a:lstStyle/>
                    <a:p>
                      <a:r>
                        <a:rPr lang="en-US" b="0" dirty="0" smtClean="0">
                          <a:solidFill>
                            <a:schemeClr val="tx1"/>
                          </a:solidFill>
                        </a:rPr>
                        <a:t>p</a:t>
                      </a:r>
                      <a:r>
                        <a:rPr lang="en-US" b="0" baseline="-25000" dirty="0" smtClean="0">
                          <a:solidFill>
                            <a:schemeClr val="tx1"/>
                          </a:solidFill>
                        </a:rPr>
                        <a:t>11</a:t>
                      </a:r>
                      <a:endParaRPr lang="en-US" b="0" baseline="-25000" dirty="0">
                        <a:solidFill>
                          <a:schemeClr val="tx1"/>
                        </a:solidFill>
                      </a:endParaRP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p</a:t>
                      </a:r>
                      <a:r>
                        <a:rPr lang="en-US" b="0" baseline="-25000" dirty="0" smtClean="0">
                          <a:solidFill>
                            <a:schemeClr val="tx1"/>
                          </a:solidFill>
                        </a:rPr>
                        <a:t>12</a:t>
                      </a:r>
                    </a:p>
                  </a:txBody>
                  <a:tcPr>
                    <a:noFill/>
                  </a:tcPr>
                </a:tc>
                <a:tc>
                  <a:txBody>
                    <a:bodyPr/>
                    <a:lstStyle/>
                    <a:p>
                      <a:r>
                        <a:rPr lang="en-US" b="0" baseline="0" dirty="0" smtClean="0">
                          <a:solidFill>
                            <a:schemeClr val="tx1"/>
                          </a:solidFill>
                        </a:rPr>
                        <a:t>p</a:t>
                      </a:r>
                      <a:r>
                        <a:rPr lang="en-US" b="0" baseline="-25000" dirty="0" smtClean="0">
                          <a:solidFill>
                            <a:schemeClr val="tx1"/>
                          </a:solidFill>
                        </a:rPr>
                        <a:t>13</a:t>
                      </a:r>
                      <a:endParaRPr lang="en-US" dirty="0"/>
                    </a:p>
                  </a:txBody>
                  <a:tcPr>
                    <a:noFill/>
                  </a:tcPr>
                </a:tc>
                <a:tc>
                  <a:txBody>
                    <a:bodyPr/>
                    <a:lstStyle/>
                    <a:p>
                      <a:r>
                        <a:rPr lang="is-IS" b="0" baseline="0" dirty="0" smtClean="0">
                          <a:solidFill>
                            <a:schemeClr val="tx1"/>
                          </a:solidFill>
                        </a:rPr>
                        <a:t>…</a:t>
                      </a:r>
                      <a:endParaRPr lang="en-US" b="0" baseline="-25000" dirty="0">
                        <a:solidFill>
                          <a:schemeClr val="tx1"/>
                        </a:solidFill>
                      </a:endParaRP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p</a:t>
                      </a:r>
                      <a:r>
                        <a:rPr lang="en-US" b="0" baseline="-25000" dirty="0" smtClean="0">
                          <a:solidFill>
                            <a:schemeClr val="tx1"/>
                          </a:solidFill>
                        </a:rPr>
                        <a:t>1D</a:t>
                      </a:r>
                    </a:p>
                  </a:txBody>
                  <a:tcPr>
                    <a:noFill/>
                  </a:tcPr>
                </a:tc>
              </a:tr>
              <a:tr h="370840">
                <a:tc>
                  <a:txBody>
                    <a:bodyPr/>
                    <a:lstStyle/>
                    <a:p>
                      <a:r>
                        <a:rPr lang="en-US" b="0" baseline="0" dirty="0" smtClean="0">
                          <a:solidFill>
                            <a:schemeClr val="tx1"/>
                          </a:solidFill>
                        </a:rPr>
                        <a:t>p</a:t>
                      </a:r>
                      <a:r>
                        <a:rPr lang="en-US" b="0" baseline="-25000" dirty="0" smtClean="0">
                          <a:solidFill>
                            <a:schemeClr val="tx1"/>
                          </a:solidFill>
                        </a:rPr>
                        <a:t>21</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22</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23</a:t>
                      </a:r>
                      <a:endParaRPr lang="en-US" dirty="0"/>
                    </a:p>
                  </a:txBody>
                  <a:tcPr>
                    <a:noFill/>
                  </a:tcPr>
                </a:tc>
                <a:tc>
                  <a:txBody>
                    <a:bodyPr/>
                    <a:lstStyle/>
                    <a:p>
                      <a:r>
                        <a:rPr lang="is-IS" dirty="0" smtClean="0"/>
                        <a:t>…</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2D</a:t>
                      </a:r>
                      <a:endParaRPr lang="en-US" dirty="0"/>
                    </a:p>
                  </a:txBody>
                  <a:tcPr>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p</a:t>
                      </a:r>
                      <a:r>
                        <a:rPr lang="en-US" b="0" baseline="-25000" dirty="0" smtClean="0">
                          <a:solidFill>
                            <a:schemeClr val="tx1"/>
                          </a:solidFill>
                        </a:rPr>
                        <a:t>31</a:t>
                      </a:r>
                      <a:endParaRPr lang="en-US" dirty="0" smtClean="0"/>
                    </a:p>
                  </a:txBody>
                  <a:tcPr>
                    <a:noFill/>
                  </a:tcPr>
                </a:tc>
                <a:tc>
                  <a:txBody>
                    <a:bodyPr/>
                    <a:lstStyle/>
                    <a:p>
                      <a:r>
                        <a:rPr lang="en-US" b="0" baseline="0" dirty="0" smtClean="0">
                          <a:solidFill>
                            <a:schemeClr val="tx1"/>
                          </a:solidFill>
                        </a:rPr>
                        <a:t>p</a:t>
                      </a:r>
                      <a:r>
                        <a:rPr lang="en-US" b="0" baseline="-25000" dirty="0" smtClean="0">
                          <a:solidFill>
                            <a:schemeClr val="tx1"/>
                          </a:solidFill>
                        </a:rPr>
                        <a:t>32</a:t>
                      </a:r>
                      <a:endParaRPr lang="en-US" dirty="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3D</a:t>
                      </a:r>
                      <a:endParaRPr lang="en-US" dirty="0"/>
                    </a:p>
                  </a:txBody>
                  <a:tcPr>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0" baseline="0" dirty="0" smtClean="0">
                          <a:solidFill>
                            <a:schemeClr val="tx1"/>
                          </a:solidFill>
                        </a:rPr>
                        <a:t>…</a:t>
                      </a:r>
                      <a:endParaRPr lang="en-US" dirty="0" smtClean="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is-IS" b="0" baseline="0" dirty="0" smtClean="0">
                          <a:solidFill>
                            <a:schemeClr val="tx1"/>
                          </a:solidFill>
                        </a:rPr>
                        <a:t>…</a:t>
                      </a:r>
                      <a:endParaRPr lang="en-US" dirty="0"/>
                    </a:p>
                  </a:txBody>
                  <a:tcPr>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p</a:t>
                      </a:r>
                      <a:r>
                        <a:rPr lang="en-US" b="0" baseline="-25000" dirty="0" smtClean="0">
                          <a:solidFill>
                            <a:schemeClr val="tx1"/>
                          </a:solidFill>
                        </a:rPr>
                        <a:t>n1</a:t>
                      </a:r>
                      <a:endParaRPr lang="en-US" dirty="0" smtClean="0"/>
                    </a:p>
                  </a:txBody>
                  <a:tcPr>
                    <a:noFill/>
                  </a:tcPr>
                </a:tc>
                <a:tc>
                  <a:txBody>
                    <a:bodyPr/>
                    <a:lstStyle/>
                    <a:p>
                      <a:r>
                        <a:rPr lang="en-US" b="0" baseline="0" dirty="0" smtClean="0">
                          <a:solidFill>
                            <a:schemeClr val="tx1"/>
                          </a:solidFill>
                        </a:rPr>
                        <a:t>p</a:t>
                      </a:r>
                      <a:r>
                        <a:rPr lang="en-US" b="0" baseline="-25000" dirty="0" smtClean="0">
                          <a:solidFill>
                            <a:schemeClr val="tx1"/>
                          </a:solidFill>
                        </a:rPr>
                        <a:t>n2</a:t>
                      </a:r>
                      <a:endParaRPr lang="en-US" dirty="0"/>
                    </a:p>
                  </a:txBody>
                  <a:tcPr>
                    <a:noFill/>
                  </a:tcPr>
                </a:tc>
                <a:tc>
                  <a:txBody>
                    <a:bodyPr/>
                    <a:lstStyle/>
                    <a:p>
                      <a:r>
                        <a:rPr lang="en-US" b="0" baseline="0" dirty="0" smtClean="0">
                          <a:solidFill>
                            <a:schemeClr val="tx1"/>
                          </a:solidFill>
                        </a:rPr>
                        <a:t>p</a:t>
                      </a:r>
                      <a:r>
                        <a:rPr lang="en-US" b="0" baseline="-25000" dirty="0" smtClean="0">
                          <a:solidFill>
                            <a:schemeClr val="tx1"/>
                          </a:solidFill>
                        </a:rPr>
                        <a:t>n3</a:t>
                      </a:r>
                      <a:endParaRPr lang="en-US" dirty="0"/>
                    </a:p>
                  </a:txBody>
                  <a:tcPr>
                    <a:noFill/>
                  </a:tcPr>
                </a:tc>
                <a:tc>
                  <a:txBody>
                    <a:bodyPr/>
                    <a:lstStyle/>
                    <a:p>
                      <a:r>
                        <a:rPr lang="is-IS" dirty="0" smtClean="0"/>
                        <a:t>…</a:t>
                      </a:r>
                      <a:endParaRPr lang="en-US" dirty="0"/>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err="1" smtClean="0">
                          <a:solidFill>
                            <a:schemeClr val="tx1"/>
                          </a:solidFill>
                        </a:rPr>
                        <a:t>p</a:t>
                      </a:r>
                      <a:r>
                        <a:rPr lang="en-US" b="0" baseline="-25000" dirty="0" err="1" smtClean="0">
                          <a:solidFill>
                            <a:schemeClr val="tx1"/>
                          </a:solidFill>
                        </a:rPr>
                        <a:t>nD</a:t>
                      </a:r>
                      <a:endParaRPr lang="en-US" dirty="0" smtClean="0"/>
                    </a:p>
                  </a:txBody>
                  <a:tcP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46142259"/>
              </p:ext>
            </p:extLst>
          </p:nvPr>
        </p:nvGraphicFramePr>
        <p:xfrm>
          <a:off x="2670311" y="4172856"/>
          <a:ext cx="2533060" cy="1828800"/>
        </p:xfrm>
        <a:graphic>
          <a:graphicData uri="http://schemas.openxmlformats.org/drawingml/2006/table">
            <a:tbl>
              <a:tblPr firstRow="1" bandRow="1">
                <a:effectLst/>
                <a:tableStyleId>{5C22544A-7EE6-4342-B048-85BDC9FD1C3A}</a:tableStyleId>
              </a:tblPr>
              <a:tblGrid>
                <a:gridCol w="506612"/>
                <a:gridCol w="506612"/>
                <a:gridCol w="506612"/>
                <a:gridCol w="506612"/>
                <a:gridCol w="506612"/>
              </a:tblGrid>
              <a:tr h="360143">
                <a:tc>
                  <a:txBody>
                    <a:bodyPr/>
                    <a:lstStyle/>
                    <a:p>
                      <a:r>
                        <a:rPr lang="en-US" b="0" baseline="0" dirty="0" smtClean="0">
                          <a:solidFill>
                            <a:schemeClr val="tx1"/>
                          </a:solidFill>
                        </a:rPr>
                        <a:t>c</a:t>
                      </a:r>
                      <a:r>
                        <a:rPr lang="en-US" b="0" baseline="-25000" dirty="0" smtClean="0">
                          <a:solidFill>
                            <a:schemeClr val="tx1"/>
                          </a:solidFill>
                        </a:rPr>
                        <a:t>11</a:t>
                      </a:r>
                      <a:endParaRPr lang="en-US" b="0" baseline="-25000" dirty="0">
                        <a:solidFill>
                          <a:schemeClr val="tx1"/>
                        </a:solidFill>
                      </a:endParaRP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c</a:t>
                      </a:r>
                      <a:r>
                        <a:rPr lang="en-US" b="0" baseline="-25000" dirty="0" smtClean="0">
                          <a:solidFill>
                            <a:schemeClr val="tx1"/>
                          </a:solidFill>
                        </a:rPr>
                        <a:t>12</a:t>
                      </a:r>
                    </a:p>
                  </a:txBody>
                  <a:tcPr>
                    <a:noFill/>
                  </a:tcPr>
                </a:tc>
                <a:tc>
                  <a:txBody>
                    <a:bodyPr/>
                    <a:lstStyle/>
                    <a:p>
                      <a:r>
                        <a:rPr lang="en-US" b="0" baseline="0" dirty="0" smtClean="0">
                          <a:solidFill>
                            <a:schemeClr val="tx1"/>
                          </a:solidFill>
                        </a:rPr>
                        <a:t>c</a:t>
                      </a:r>
                      <a:r>
                        <a:rPr lang="en-US" b="0" baseline="-25000" dirty="0" smtClean="0">
                          <a:solidFill>
                            <a:schemeClr val="tx1"/>
                          </a:solidFill>
                        </a:rPr>
                        <a:t>13</a:t>
                      </a:r>
                      <a:endParaRPr lang="en-US" dirty="0"/>
                    </a:p>
                  </a:txBody>
                  <a:tcPr>
                    <a:noFill/>
                  </a:tcPr>
                </a:tc>
                <a:tc>
                  <a:txBody>
                    <a:bodyPr/>
                    <a:lstStyle/>
                    <a:p>
                      <a:r>
                        <a:rPr lang="is-IS" b="0" baseline="0" dirty="0" smtClean="0">
                          <a:solidFill>
                            <a:schemeClr val="tx1"/>
                          </a:solidFill>
                        </a:rPr>
                        <a:t>…</a:t>
                      </a:r>
                      <a:endParaRPr lang="en-US" b="0" baseline="-25000" dirty="0">
                        <a:solidFill>
                          <a:schemeClr val="tx1"/>
                        </a:solidFill>
                      </a:endParaRPr>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c</a:t>
                      </a:r>
                      <a:r>
                        <a:rPr lang="en-US" b="0" baseline="-25000" dirty="0" smtClean="0">
                          <a:solidFill>
                            <a:schemeClr val="tx1"/>
                          </a:solidFill>
                        </a:rPr>
                        <a:t>1D</a:t>
                      </a:r>
                    </a:p>
                  </a:txBody>
                  <a:tcPr>
                    <a:noFill/>
                  </a:tcPr>
                </a:tc>
              </a:tr>
              <a:tr h="360143">
                <a:tc>
                  <a:txBody>
                    <a:bodyPr/>
                    <a:lstStyle/>
                    <a:p>
                      <a:r>
                        <a:rPr lang="en-US" b="0" baseline="0" dirty="0" smtClean="0">
                          <a:solidFill>
                            <a:schemeClr val="tx1"/>
                          </a:solidFill>
                        </a:rPr>
                        <a:t>c</a:t>
                      </a:r>
                      <a:r>
                        <a:rPr lang="en-US" b="0" baseline="-25000" dirty="0" smtClean="0">
                          <a:solidFill>
                            <a:schemeClr val="tx1"/>
                          </a:solidFill>
                        </a:rPr>
                        <a:t>21</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22</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23</a:t>
                      </a:r>
                      <a:endParaRPr lang="en-US" dirty="0"/>
                    </a:p>
                  </a:txBody>
                  <a:tcPr>
                    <a:noFill/>
                  </a:tcPr>
                </a:tc>
                <a:tc>
                  <a:txBody>
                    <a:bodyPr/>
                    <a:lstStyle/>
                    <a:p>
                      <a:r>
                        <a:rPr lang="is-IS" dirty="0" smtClean="0"/>
                        <a:t>…</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2D</a:t>
                      </a:r>
                      <a:endParaRPr lang="en-US" dirty="0"/>
                    </a:p>
                  </a:txBody>
                  <a:tcPr>
                    <a:noFill/>
                  </a:tcPr>
                </a:tc>
              </a:tr>
              <a:tr h="360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c</a:t>
                      </a:r>
                      <a:r>
                        <a:rPr lang="en-US" b="0" baseline="-25000" dirty="0" smtClean="0">
                          <a:solidFill>
                            <a:schemeClr val="tx1"/>
                          </a:solidFill>
                        </a:rPr>
                        <a:t>31</a:t>
                      </a:r>
                      <a:endParaRPr lang="en-US" dirty="0" smtClean="0"/>
                    </a:p>
                  </a:txBody>
                  <a:tcPr>
                    <a:noFill/>
                  </a:tcPr>
                </a:tc>
                <a:tc>
                  <a:txBody>
                    <a:bodyPr/>
                    <a:lstStyle/>
                    <a:p>
                      <a:r>
                        <a:rPr lang="en-US" b="0" baseline="0" dirty="0" smtClean="0">
                          <a:solidFill>
                            <a:schemeClr val="tx1"/>
                          </a:solidFill>
                        </a:rPr>
                        <a:t>c</a:t>
                      </a:r>
                      <a:r>
                        <a:rPr lang="en-US" b="0" baseline="-25000" dirty="0" smtClean="0">
                          <a:solidFill>
                            <a:schemeClr val="tx1"/>
                          </a:solidFill>
                        </a:rPr>
                        <a:t>32</a:t>
                      </a:r>
                      <a:endParaRPr lang="en-US" dirty="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3D</a:t>
                      </a:r>
                      <a:endParaRPr lang="en-US" dirty="0"/>
                    </a:p>
                  </a:txBody>
                  <a:tcPr>
                    <a:noFill/>
                  </a:tcPr>
                </a:tc>
              </a:tr>
              <a:tr h="360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0" baseline="0" dirty="0" smtClean="0">
                          <a:solidFill>
                            <a:schemeClr val="tx1"/>
                          </a:solidFill>
                        </a:rPr>
                        <a:t>…</a:t>
                      </a:r>
                      <a:endParaRPr lang="en-US" dirty="0" smtClean="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is-IS" dirty="0" smtClean="0"/>
                        <a:t>…</a:t>
                      </a:r>
                      <a:endParaRPr lang="en-US" dirty="0"/>
                    </a:p>
                  </a:txBody>
                  <a:tcPr>
                    <a:noFill/>
                  </a:tcPr>
                </a:tc>
                <a:tc>
                  <a:txBody>
                    <a:bodyPr/>
                    <a:lstStyle/>
                    <a:p>
                      <a:r>
                        <a:rPr lang="is-IS" b="0" baseline="0" dirty="0" smtClean="0">
                          <a:solidFill>
                            <a:schemeClr val="tx1"/>
                          </a:solidFill>
                        </a:rPr>
                        <a:t>…</a:t>
                      </a:r>
                      <a:endParaRPr lang="en-US" dirty="0"/>
                    </a:p>
                  </a:txBody>
                  <a:tcPr>
                    <a:noFill/>
                  </a:tcPr>
                </a:tc>
              </a:tr>
              <a:tr h="360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rPr>
                        <a:t>c</a:t>
                      </a:r>
                      <a:r>
                        <a:rPr lang="en-US" b="0" baseline="-25000" dirty="0" smtClean="0">
                          <a:solidFill>
                            <a:schemeClr val="tx1"/>
                          </a:solidFill>
                        </a:rPr>
                        <a:t>n1</a:t>
                      </a:r>
                      <a:endParaRPr lang="en-US" dirty="0" smtClean="0"/>
                    </a:p>
                  </a:txBody>
                  <a:tcPr>
                    <a:noFill/>
                  </a:tcPr>
                </a:tc>
                <a:tc>
                  <a:txBody>
                    <a:bodyPr/>
                    <a:lstStyle/>
                    <a:p>
                      <a:r>
                        <a:rPr lang="en-US" b="0" baseline="0" dirty="0" smtClean="0">
                          <a:solidFill>
                            <a:schemeClr val="tx1"/>
                          </a:solidFill>
                        </a:rPr>
                        <a:t>c</a:t>
                      </a:r>
                      <a:r>
                        <a:rPr lang="en-US" b="0" baseline="-25000" dirty="0" smtClean="0">
                          <a:solidFill>
                            <a:schemeClr val="tx1"/>
                          </a:solidFill>
                        </a:rPr>
                        <a:t>n2</a:t>
                      </a:r>
                      <a:endParaRPr lang="en-US" dirty="0"/>
                    </a:p>
                  </a:txBody>
                  <a:tcPr>
                    <a:noFill/>
                  </a:tcPr>
                </a:tc>
                <a:tc>
                  <a:txBody>
                    <a:bodyPr/>
                    <a:lstStyle/>
                    <a:p>
                      <a:r>
                        <a:rPr lang="en-US" b="0" baseline="0" dirty="0" smtClean="0">
                          <a:solidFill>
                            <a:schemeClr val="tx1"/>
                          </a:solidFill>
                        </a:rPr>
                        <a:t>c</a:t>
                      </a:r>
                      <a:r>
                        <a:rPr lang="en-US" b="0" baseline="-25000" dirty="0" smtClean="0">
                          <a:solidFill>
                            <a:schemeClr val="tx1"/>
                          </a:solidFill>
                        </a:rPr>
                        <a:t>n3</a:t>
                      </a:r>
                      <a:endParaRPr lang="en-US" dirty="0"/>
                    </a:p>
                  </a:txBody>
                  <a:tcPr>
                    <a:noFill/>
                  </a:tcPr>
                </a:tc>
                <a:tc>
                  <a:txBody>
                    <a:bodyPr/>
                    <a:lstStyle/>
                    <a:p>
                      <a:r>
                        <a:rPr lang="is-IS" dirty="0" smtClean="0"/>
                        <a:t>…</a:t>
                      </a:r>
                      <a:endParaRPr lang="en-US" dirty="0"/>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err="1" smtClean="0">
                          <a:solidFill>
                            <a:schemeClr val="tx1"/>
                          </a:solidFill>
                        </a:rPr>
                        <a:t>c</a:t>
                      </a:r>
                      <a:r>
                        <a:rPr lang="en-US" b="0" baseline="-25000" dirty="0" err="1" smtClean="0">
                          <a:solidFill>
                            <a:schemeClr val="tx1"/>
                          </a:solidFill>
                        </a:rPr>
                        <a:t>nD</a:t>
                      </a:r>
                      <a:endParaRPr lang="en-US" dirty="0" smtClean="0"/>
                    </a:p>
                  </a:txBody>
                  <a:tcPr>
                    <a:noFill/>
                  </a:tcPr>
                </a:tc>
              </a:tr>
            </a:tbl>
          </a:graphicData>
        </a:graphic>
      </p:graphicFrame>
      <p:sp>
        <p:nvSpPr>
          <p:cNvPr id="8" name="TextBox 7"/>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Sharcnet / Bioinfo Club 2017</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150698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technical variation</a:t>
            </a:r>
            <a:endParaRPr lang="en-US" dirty="0"/>
          </a:p>
        </p:txBody>
      </p:sp>
      <p:pic>
        <p:nvPicPr>
          <p:cNvPr id="4" name="Content Placeholder 3"/>
          <p:cNvPicPr>
            <a:picLocks noGrp="1" noChangeAspect="1"/>
          </p:cNvPicPr>
          <p:nvPr>
            <p:ph idx="1"/>
          </p:nvPr>
        </p:nvPicPr>
        <p:blipFill rotWithShape="1">
          <a:blip r:embed="rId2"/>
          <a:srcRect l="-176" r="49019"/>
          <a:stretch/>
        </p:blipFill>
        <p:spPr>
          <a:xfrm>
            <a:off x="997888" y="1600200"/>
            <a:ext cx="3435910" cy="4525963"/>
          </a:xfrm>
        </p:spPr>
      </p:pic>
      <p:sp>
        <p:nvSpPr>
          <p:cNvPr id="5" name="TextBox 4"/>
          <p:cNvSpPr txBox="1"/>
          <p:nvPr/>
        </p:nvSpPr>
        <p:spPr>
          <a:xfrm>
            <a:off x="4541759" y="1737781"/>
            <a:ext cx="3394148" cy="2862323"/>
          </a:xfrm>
          <a:prstGeom prst="rect">
            <a:avLst/>
          </a:prstGeom>
          <a:noFill/>
        </p:spPr>
        <p:txBody>
          <a:bodyPr wrap="square" rtlCol="0">
            <a:spAutoFit/>
          </a:bodyPr>
          <a:lstStyle/>
          <a:p>
            <a:pPr algn="ctr"/>
            <a:r>
              <a:rPr lang="en-US" b="1" dirty="0" smtClean="0"/>
              <a:t>Distribution of values in replicate B for replicate A values</a:t>
            </a:r>
          </a:p>
          <a:p>
            <a:pPr algn="ctr"/>
            <a:endParaRPr lang="en-US" b="1" dirty="0"/>
          </a:p>
          <a:p>
            <a:pPr marL="285750" indent="-285750">
              <a:buFont typeface="Arial"/>
              <a:buChar char="•"/>
            </a:pPr>
            <a:r>
              <a:rPr lang="en-US" dirty="0" err="1" smtClean="0"/>
              <a:t>Transcriptome</a:t>
            </a:r>
            <a:r>
              <a:rPr lang="en-US" dirty="0" smtClean="0"/>
              <a:t> dataset</a:t>
            </a:r>
          </a:p>
          <a:p>
            <a:endParaRPr lang="en-US" dirty="0"/>
          </a:p>
          <a:p>
            <a:pPr marL="285750" indent="-285750">
              <a:buFont typeface="Arial"/>
              <a:buChar char="•"/>
            </a:pPr>
            <a:r>
              <a:rPr lang="en-US" dirty="0" smtClean="0"/>
              <a:t>True technical variation in black</a:t>
            </a:r>
          </a:p>
          <a:p>
            <a:pPr marL="285750" indent="-285750">
              <a:buFont typeface="Arial"/>
              <a:buChar char="•"/>
            </a:pPr>
            <a:r>
              <a:rPr lang="en-US" dirty="0" smtClean="0"/>
              <a:t>Inferred technical variation in red </a:t>
            </a:r>
          </a:p>
          <a:p>
            <a:endParaRPr lang="en-US" dirty="0"/>
          </a:p>
        </p:txBody>
      </p:sp>
      <p:sp>
        <p:nvSpPr>
          <p:cNvPr id="6" name="TextBox 5"/>
          <p:cNvSpPr txBox="1"/>
          <p:nvPr/>
        </p:nvSpPr>
        <p:spPr>
          <a:xfrm>
            <a:off x="6207125" y="6037263"/>
            <a:ext cx="2287806" cy="276999"/>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2016. Aus. J. </a:t>
            </a:r>
            <a:r>
              <a:rPr lang="en-US" sz="1200" dirty="0" smtClean="0">
                <a:solidFill>
                  <a:schemeClr val="tx1">
                    <a:lumMod val="50000"/>
                    <a:lumOff val="50000"/>
                  </a:schemeClr>
                </a:solidFill>
              </a:rPr>
              <a:t>Statistics</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Sharcnet / Bioinfo Club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61953457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test values not affected by random sampling</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l="-1512" r="-1512"/>
          <a:stretch>
            <a:fillRect/>
          </a:stretch>
        </p:blipFill>
        <p:spPr>
          <a:xfrm>
            <a:off x="457200" y="2181225"/>
            <a:ext cx="4537075" cy="2495550"/>
          </a:xfrm>
        </p:spPr>
      </p:pic>
      <p:sp>
        <p:nvSpPr>
          <p:cNvPr id="8" name="TextBox 7"/>
          <p:cNvSpPr txBox="1"/>
          <p:nvPr/>
        </p:nvSpPr>
        <p:spPr>
          <a:xfrm>
            <a:off x="5302249" y="1871820"/>
            <a:ext cx="3384551" cy="4278095"/>
          </a:xfrm>
          <a:prstGeom prst="rect">
            <a:avLst/>
          </a:prstGeom>
          <a:noFill/>
        </p:spPr>
        <p:txBody>
          <a:bodyPr wrap="square" rtlCol="0">
            <a:spAutoFit/>
          </a:bodyPr>
          <a:lstStyle/>
          <a:p>
            <a:pPr algn="ctr"/>
            <a:r>
              <a:rPr lang="en-US" sz="2400" b="1" u="sng" dirty="0" smtClean="0"/>
              <a:t>ALDEx2</a:t>
            </a:r>
          </a:p>
          <a:p>
            <a:pPr marL="285750" indent="-285750">
              <a:buFont typeface="Arial"/>
              <a:buChar char="•"/>
            </a:pPr>
            <a:endParaRPr lang="en-US" dirty="0" smtClean="0"/>
          </a:p>
          <a:p>
            <a:pPr marL="285750" indent="-285750">
              <a:buFont typeface="Arial"/>
              <a:buChar char="•"/>
            </a:pPr>
            <a:r>
              <a:rPr lang="en-US" dirty="0" smtClean="0"/>
              <a:t>Generate posterior estimates of the data consistent with the observed data and the chosen  prior(s)</a:t>
            </a:r>
          </a:p>
          <a:p>
            <a:pPr marL="742950" lvl="1" indent="-285750">
              <a:buFont typeface="Arial"/>
              <a:buChar char="•"/>
            </a:pPr>
            <a:r>
              <a:rPr lang="en-US" sz="1400" dirty="0" smtClean="0"/>
              <a:t>MC </a:t>
            </a:r>
            <a:r>
              <a:rPr lang="en-US" sz="1400" dirty="0" err="1" smtClean="0"/>
              <a:t>Dirichlet</a:t>
            </a:r>
            <a:r>
              <a:rPr lang="en-US" sz="1400" dirty="0" smtClean="0"/>
              <a:t> instances</a:t>
            </a:r>
          </a:p>
          <a:p>
            <a:pPr marL="285750" indent="-285750">
              <a:buFont typeface="Arial"/>
              <a:buChar char="•"/>
            </a:pPr>
            <a:r>
              <a:rPr lang="en-US" dirty="0" err="1" smtClean="0"/>
              <a:t>clr</a:t>
            </a:r>
            <a:r>
              <a:rPr lang="en-US" dirty="0" smtClean="0"/>
              <a:t> transform instances</a:t>
            </a:r>
          </a:p>
          <a:p>
            <a:pPr marL="742950" lvl="1" indent="-285750">
              <a:buFont typeface="Arial"/>
              <a:buChar char="•"/>
            </a:pPr>
            <a:r>
              <a:rPr lang="en-US" dirty="0" smtClean="0"/>
              <a:t>This is the starting point</a:t>
            </a:r>
          </a:p>
          <a:p>
            <a:pPr marL="285750" indent="-285750">
              <a:buFont typeface="Arial"/>
              <a:buChar char="•"/>
            </a:pPr>
            <a:r>
              <a:rPr lang="en-US" dirty="0" smtClean="0"/>
              <a:t>Calculate </a:t>
            </a:r>
            <a:r>
              <a:rPr lang="en-US" dirty="0" err="1" smtClean="0"/>
              <a:t>univariate</a:t>
            </a:r>
            <a:r>
              <a:rPr lang="en-US" dirty="0" smtClean="0"/>
              <a:t> test values on each instance</a:t>
            </a:r>
          </a:p>
          <a:p>
            <a:pPr marL="285750" indent="-285750">
              <a:buFont typeface="Arial"/>
              <a:buChar char="•"/>
            </a:pPr>
            <a:r>
              <a:rPr lang="en-US" dirty="0" smtClean="0"/>
              <a:t>Correct for FDR</a:t>
            </a:r>
          </a:p>
          <a:p>
            <a:pPr marL="285750" indent="-285750">
              <a:buFont typeface="Arial"/>
              <a:buChar char="•"/>
            </a:pPr>
            <a:endParaRPr lang="en-US" dirty="0" smtClean="0"/>
          </a:p>
          <a:p>
            <a:pPr marL="285750" indent="-285750">
              <a:buFont typeface="Arial"/>
              <a:buChar char="•"/>
            </a:pPr>
            <a:r>
              <a:rPr lang="en-US" b="1" dirty="0" smtClean="0"/>
              <a:t>Report the expected value of each test across instances</a:t>
            </a:r>
          </a:p>
        </p:txBody>
      </p:sp>
      <p:sp>
        <p:nvSpPr>
          <p:cNvPr id="3" name="TextBox 2"/>
          <p:cNvSpPr txBox="1"/>
          <p:nvPr/>
        </p:nvSpPr>
        <p:spPr>
          <a:xfrm>
            <a:off x="2832485" y="1908981"/>
            <a:ext cx="1739378" cy="338554"/>
          </a:xfrm>
          <a:prstGeom prst="rect">
            <a:avLst/>
          </a:prstGeom>
          <a:noFill/>
        </p:spPr>
        <p:txBody>
          <a:bodyPr wrap="none" rtlCol="0">
            <a:spAutoFit/>
          </a:bodyPr>
          <a:lstStyle/>
          <a:p>
            <a:r>
              <a:rPr lang="en-US" sz="1600" b="1" dirty="0" smtClean="0">
                <a:solidFill>
                  <a:srgbClr val="EBD0FE"/>
                </a:solidFill>
              </a:rPr>
              <a:t>Group 1    </a:t>
            </a:r>
            <a:r>
              <a:rPr lang="en-US" sz="1600" b="1" dirty="0" smtClean="0">
                <a:solidFill>
                  <a:srgbClr val="B0FEFE"/>
                </a:solidFill>
              </a:rPr>
              <a:t>Group 2</a:t>
            </a:r>
          </a:p>
        </p:txBody>
      </p:sp>
      <p:sp>
        <p:nvSpPr>
          <p:cNvPr id="5" name="Footer Placeholder 4"/>
          <p:cNvSpPr>
            <a:spLocks noGrp="1"/>
          </p:cNvSpPr>
          <p:nvPr>
            <p:ph type="ftr" sz="quarter" idx="11"/>
          </p:nvPr>
        </p:nvSpPr>
        <p:spPr>
          <a:xfrm>
            <a:off x="3124200" y="6356350"/>
            <a:ext cx="2895600" cy="365125"/>
          </a:xfrm>
        </p:spPr>
        <p:txBody>
          <a:bodyPr/>
          <a:lstStyle/>
          <a:p>
            <a:r>
              <a:rPr lang="en-US" smtClean="0"/>
              <a:t>Sharcnet / Bioinfo Club 2017</a:t>
            </a:r>
            <a:endParaRPr lang="en-US"/>
          </a:p>
        </p:txBody>
      </p:sp>
      <p:sp>
        <p:nvSpPr>
          <p:cNvPr id="9" name="TextBox 8"/>
          <p:cNvSpPr txBox="1"/>
          <p:nvPr/>
        </p:nvSpPr>
        <p:spPr>
          <a:xfrm>
            <a:off x="6207125" y="6037263"/>
            <a:ext cx="2406578" cy="461665"/>
          </a:xfrm>
          <a:prstGeom prst="rect">
            <a:avLst/>
          </a:prstGeom>
          <a:noFill/>
        </p:spPr>
        <p:txBody>
          <a:bodyPr wrap="none">
            <a:spAutoFit/>
          </a:bodyPr>
          <a:lstStyle/>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2013. </a:t>
            </a:r>
            <a:r>
              <a:rPr lang="en-US" sz="1200" dirty="0" err="1">
                <a:solidFill>
                  <a:schemeClr val="tx1">
                    <a:lumMod val="50000"/>
                    <a:lumOff val="50000"/>
                  </a:schemeClr>
                </a:solidFill>
              </a:rPr>
              <a:t>PLoS</a:t>
            </a:r>
            <a:r>
              <a:rPr lang="en-US" sz="1200" dirty="0">
                <a:solidFill>
                  <a:schemeClr val="tx1">
                    <a:lumMod val="50000"/>
                    <a:lumOff val="50000"/>
                  </a:schemeClr>
                </a:solidFill>
              </a:rPr>
              <a:t> ONE</a:t>
            </a:r>
          </a:p>
          <a:p>
            <a:pPr>
              <a:defRPr/>
            </a:pPr>
            <a:r>
              <a:rPr lang="en-US" sz="1200" dirty="0" err="1">
                <a:solidFill>
                  <a:schemeClr val="tx1">
                    <a:lumMod val="50000"/>
                    <a:lumOff val="50000"/>
                  </a:schemeClr>
                </a:solidFill>
              </a:rPr>
              <a:t>Fernandes</a:t>
            </a:r>
            <a:r>
              <a:rPr lang="en-US" sz="1200" dirty="0">
                <a:solidFill>
                  <a:schemeClr val="tx1">
                    <a:lumMod val="50000"/>
                    <a:lumOff val="50000"/>
                  </a:schemeClr>
                </a:solidFill>
              </a:rPr>
              <a:t>, et al. 2014. </a:t>
            </a:r>
            <a:r>
              <a:rPr lang="en-US" sz="1200" dirty="0" err="1" smtClean="0">
                <a:solidFill>
                  <a:schemeClr val="tx1">
                    <a:lumMod val="50000"/>
                    <a:lumOff val="50000"/>
                  </a:schemeClr>
                </a:solidFill>
              </a:rPr>
              <a:t>Microbiome</a:t>
            </a:r>
            <a:endParaRPr lang="en-US" sz="1200" dirty="0">
              <a:solidFill>
                <a:schemeClr val="tx1">
                  <a:lumMod val="50000"/>
                  <a:lumOff val="50000"/>
                </a:schemeClr>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9609239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be clear</a:t>
            </a:r>
            <a:endParaRPr lang="en-US" dirty="0"/>
          </a:p>
        </p:txBody>
      </p:sp>
      <p:pic>
        <p:nvPicPr>
          <p:cNvPr id="6" name="Content Placeholder 5"/>
          <p:cNvPicPr>
            <a:picLocks noGrp="1" noChangeAspect="1"/>
          </p:cNvPicPr>
          <p:nvPr>
            <p:ph idx="1"/>
          </p:nvPr>
        </p:nvPicPr>
        <p:blipFill>
          <a:blip r:embed="rId2"/>
          <a:srcRect l="-12550" r="-12550"/>
          <a:stretch>
            <a:fillRect/>
          </a:stretch>
        </p:blipFill>
        <p:spPr>
          <a:xfrm>
            <a:off x="-105229" y="2667001"/>
            <a:ext cx="4598710" cy="2529113"/>
          </a:xfrm>
        </p:spPr>
      </p:pic>
      <p:sp>
        <p:nvSpPr>
          <p:cNvPr id="4" name="Footer Placeholder 3"/>
          <p:cNvSpPr>
            <a:spLocks noGrp="1"/>
          </p:cNvSpPr>
          <p:nvPr>
            <p:ph type="ftr" sz="quarter" idx="11"/>
          </p:nvPr>
        </p:nvSpPr>
        <p:spPr/>
        <p:txBody>
          <a:bodyPr/>
          <a:lstStyle/>
          <a:p>
            <a:r>
              <a:rPr lang="it-IT" smtClean="0"/>
              <a:t>Sharcnet / Bioinfo Club 2017</a:t>
            </a:r>
            <a:endParaRPr lang="en-US"/>
          </a:p>
        </p:txBody>
      </p:sp>
      <p:pic>
        <p:nvPicPr>
          <p:cNvPr id="7" name="Picture 6"/>
          <p:cNvPicPr>
            <a:picLocks noChangeAspect="1"/>
          </p:cNvPicPr>
          <p:nvPr/>
        </p:nvPicPr>
        <p:blipFill>
          <a:blip r:embed="rId3"/>
          <a:stretch>
            <a:fillRect/>
          </a:stretch>
        </p:blipFill>
        <p:spPr>
          <a:xfrm>
            <a:off x="5226393" y="2126342"/>
            <a:ext cx="3347685" cy="3556001"/>
          </a:xfrm>
          <a:prstGeom prst="rect">
            <a:avLst/>
          </a:prstGeom>
        </p:spPr>
      </p:pic>
      <p:sp>
        <p:nvSpPr>
          <p:cNvPr id="8" name="TextBox 7"/>
          <p:cNvSpPr txBox="1"/>
          <p:nvPr/>
        </p:nvSpPr>
        <p:spPr>
          <a:xfrm>
            <a:off x="4354286" y="3574534"/>
            <a:ext cx="437477" cy="369332"/>
          </a:xfrm>
          <a:prstGeom prst="rect">
            <a:avLst/>
          </a:prstGeom>
          <a:noFill/>
        </p:spPr>
        <p:txBody>
          <a:bodyPr wrap="none" rtlCol="0">
            <a:spAutoFit/>
          </a:bodyPr>
          <a:lstStyle/>
          <a:p>
            <a:r>
              <a:rPr lang="en-US" dirty="0"/>
              <a:t>v</a:t>
            </a:r>
            <a:r>
              <a:rPr lang="en-US" dirty="0" smtClean="0"/>
              <a:t>s.</a:t>
            </a:r>
            <a:endParaRPr lang="en-US" dirty="0"/>
          </a:p>
        </p:txBody>
      </p:sp>
    </p:spTree>
    <p:extLst>
      <p:ext uri="{BB962C8B-B14F-4D97-AF65-F5344CB8AC3E}">
        <p14:creationId xmlns:p14="http://schemas.microsoft.com/office/powerpoint/2010/main" val="1839718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 are not reliable</a:t>
            </a:r>
            <a:endParaRPr lang="en-US" dirty="0"/>
          </a:p>
        </p:txBody>
      </p:sp>
      <p:pic>
        <p:nvPicPr>
          <p:cNvPr id="4" name="Content Placeholder 3"/>
          <p:cNvPicPr>
            <a:picLocks noGrp="1" noChangeAspect="1"/>
          </p:cNvPicPr>
          <p:nvPr>
            <p:ph idx="1"/>
          </p:nvPr>
        </p:nvPicPr>
        <p:blipFill rotWithShape="1">
          <a:blip r:embed="rId2"/>
          <a:srcRect t="-27621" b="-264"/>
          <a:stretch/>
        </p:blipFill>
        <p:spPr>
          <a:xfrm>
            <a:off x="515129" y="798523"/>
            <a:ext cx="4197982" cy="1901887"/>
          </a:xfrm>
        </p:spPr>
      </p:pic>
      <p:sp>
        <p:nvSpPr>
          <p:cNvPr id="5" name="TextBox 4"/>
          <p:cNvSpPr txBox="1"/>
          <p:nvPr/>
        </p:nvSpPr>
        <p:spPr>
          <a:xfrm>
            <a:off x="2489200" y="4879022"/>
            <a:ext cx="3813865" cy="1477328"/>
          </a:xfrm>
          <a:prstGeom prst="rect">
            <a:avLst/>
          </a:prstGeom>
          <a:noFill/>
        </p:spPr>
        <p:txBody>
          <a:bodyPr wrap="none" rtlCol="0">
            <a:spAutoFit/>
          </a:bodyPr>
          <a:lstStyle/>
          <a:p>
            <a:r>
              <a:rPr lang="en-US" dirty="0" smtClean="0"/>
              <a:t>Yeast </a:t>
            </a:r>
            <a:r>
              <a:rPr lang="en-US" dirty="0" err="1" smtClean="0"/>
              <a:t>transcriptome</a:t>
            </a:r>
            <a:r>
              <a:rPr lang="en-US" dirty="0" smtClean="0"/>
              <a:t> dataset</a:t>
            </a:r>
          </a:p>
          <a:p>
            <a:pPr marL="285750" indent="-285750">
              <a:buFont typeface="Arial"/>
              <a:buChar char="•"/>
            </a:pPr>
            <a:r>
              <a:rPr lang="en-US" dirty="0"/>
              <a:t>48 </a:t>
            </a:r>
            <a:r>
              <a:rPr lang="en-US" dirty="0" smtClean="0"/>
              <a:t>replicates, 2 conditions</a:t>
            </a:r>
          </a:p>
          <a:p>
            <a:pPr marL="285750" indent="-285750">
              <a:buFont typeface="Arial"/>
              <a:buChar char="•"/>
            </a:pPr>
            <a:r>
              <a:rPr lang="en-US" dirty="0" smtClean="0"/>
              <a:t>Randomly choose n replicates</a:t>
            </a:r>
          </a:p>
          <a:p>
            <a:pPr marL="285750" indent="-285750">
              <a:buFont typeface="Arial"/>
              <a:buChar char="•"/>
            </a:pPr>
            <a:r>
              <a:rPr lang="en-US" dirty="0" smtClean="0"/>
              <a:t>Calculate P and corrected P (q)</a:t>
            </a:r>
          </a:p>
          <a:p>
            <a:r>
              <a:rPr lang="en-US" dirty="0"/>
              <a:t>	</a:t>
            </a:r>
            <a:r>
              <a:rPr lang="en-US" dirty="0" smtClean="0"/>
              <a:t>‘Truth’ is q &lt; 0.05 of 48 replicates</a:t>
            </a:r>
            <a:endParaRPr lang="en-US" dirty="0"/>
          </a:p>
        </p:txBody>
      </p:sp>
      <p:sp>
        <p:nvSpPr>
          <p:cNvPr id="3" name="Footer Placeholder 2"/>
          <p:cNvSpPr>
            <a:spLocks noGrp="1"/>
          </p:cNvSpPr>
          <p:nvPr>
            <p:ph type="ftr" sz="quarter" idx="11"/>
          </p:nvPr>
        </p:nvSpPr>
        <p:spPr/>
        <p:txBody>
          <a:bodyPr/>
          <a:lstStyle/>
          <a:p>
            <a:r>
              <a:rPr lang="en-US" smtClean="0"/>
              <a:t>Sharcnet / Bioinfo Club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pic>
        <p:nvPicPr>
          <p:cNvPr id="9" name="Content Placeholder 3"/>
          <p:cNvPicPr>
            <a:picLocks noChangeAspect="1"/>
          </p:cNvPicPr>
          <p:nvPr/>
        </p:nvPicPr>
        <p:blipFill rotWithShape="1">
          <a:blip r:embed="rId3"/>
          <a:srcRect t="-6263" b="295"/>
          <a:stretch/>
        </p:blipFill>
        <p:spPr>
          <a:xfrm>
            <a:off x="3555999" y="2464712"/>
            <a:ext cx="4661647" cy="2414310"/>
          </a:xfrm>
          <a:prstGeom prst="rect">
            <a:avLst/>
          </a:prstGeom>
        </p:spPr>
      </p:pic>
      <p:sp>
        <p:nvSpPr>
          <p:cNvPr id="10" name="TextBox 9"/>
          <p:cNvSpPr txBox="1"/>
          <p:nvPr/>
        </p:nvSpPr>
        <p:spPr>
          <a:xfrm>
            <a:off x="6729251" y="6079351"/>
            <a:ext cx="1865790" cy="461665"/>
          </a:xfrm>
          <a:prstGeom prst="rect">
            <a:avLst/>
          </a:prstGeom>
          <a:noFill/>
        </p:spPr>
        <p:txBody>
          <a:bodyPr wrap="none">
            <a:spAutoFit/>
          </a:bodyPr>
          <a:lstStyle/>
          <a:p>
            <a:pPr>
              <a:defRPr/>
            </a:pPr>
            <a:r>
              <a:rPr lang="en-US" sz="1200" dirty="0" smtClean="0">
                <a:solidFill>
                  <a:schemeClr val="tx1">
                    <a:lumMod val="50000"/>
                    <a:lumOff val="50000"/>
                  </a:schemeClr>
                </a:solidFill>
              </a:rPr>
              <a:t>Halsey, Nature Meth. 2015</a:t>
            </a:r>
          </a:p>
          <a:p>
            <a:pPr>
              <a:defRPr/>
            </a:pPr>
            <a:r>
              <a:rPr lang="en-US" sz="1200" dirty="0" smtClean="0">
                <a:solidFill>
                  <a:schemeClr val="tx1">
                    <a:lumMod val="50000"/>
                    <a:lumOff val="50000"/>
                  </a:schemeClr>
                </a:solidFill>
              </a:rPr>
              <a:t>Michael Vu PC</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74860464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742950" lvl="1" indent="-285750"/>
            <a:r>
              <a:rPr lang="en-US" sz="4400" dirty="0" smtClean="0">
                <a:latin typeface="+mj-lt"/>
              </a:rPr>
              <a:t>Association and correlation</a:t>
            </a:r>
          </a:p>
        </p:txBody>
      </p:sp>
      <p:sp>
        <p:nvSpPr>
          <p:cNvPr id="3" name="Footer Placeholder 2"/>
          <p:cNvSpPr>
            <a:spLocks noGrp="1"/>
          </p:cNvSpPr>
          <p:nvPr>
            <p:ph type="ftr" sz="quarter" idx="11"/>
          </p:nvPr>
        </p:nvSpPr>
        <p:spPr/>
        <p:txBody>
          <a:bodyPr/>
          <a:lstStyle/>
          <a:p>
            <a:r>
              <a:rPr lang="en-US" smtClean="0"/>
              <a:t>Sharcnet / Bioinfo Club 2017</a:t>
            </a:r>
            <a:endParaRPr lang="en-US" dirty="0"/>
          </a:p>
        </p:txBody>
      </p:sp>
      <p:sp>
        <p:nvSpPr>
          <p:cNvPr id="7" name="TextBox 6"/>
          <p:cNvSpPr txBox="1"/>
          <p:nvPr/>
        </p:nvSpPr>
        <p:spPr>
          <a:xfrm>
            <a:off x="5283200" y="2111525"/>
            <a:ext cx="2904565" cy="2800766"/>
          </a:xfrm>
          <a:prstGeom prst="rect">
            <a:avLst/>
          </a:prstGeom>
          <a:noFill/>
        </p:spPr>
        <p:txBody>
          <a:bodyPr wrap="square" rtlCol="0">
            <a:spAutoFit/>
          </a:bodyPr>
          <a:lstStyle/>
          <a:p>
            <a:r>
              <a:rPr lang="en-US" sz="1600" dirty="0"/>
              <a:t>While “differential expression” of relative abundances is challenging to interpret, in the absence of any other information or assumptions, correlation of relative abundances is just wrong </a:t>
            </a:r>
          </a:p>
          <a:p>
            <a:endParaRPr lang="en-US" sz="1600" dirty="0"/>
          </a:p>
          <a:p>
            <a:r>
              <a:rPr lang="en-US" sz="1600" dirty="0" smtClean="0"/>
              <a:t>Lovell et. Al. </a:t>
            </a:r>
            <a:r>
              <a:rPr lang="en-US" sz="1600" dirty="0" err="1" smtClean="0"/>
              <a:t>PLoS</a:t>
            </a:r>
            <a:r>
              <a:rPr lang="en-US" sz="1600" dirty="0" smtClean="0"/>
              <a:t> Comp. Bio 2015</a:t>
            </a:r>
            <a:endParaRPr lang="fr-FR" sz="1600" dirty="0"/>
          </a:p>
          <a:p>
            <a:endParaRPr lang="en-US" sz="1600" dirty="0"/>
          </a:p>
        </p:txBody>
      </p:sp>
      <p:pic>
        <p:nvPicPr>
          <p:cNvPr id="9" name="Picture 8" descr="comp_corr.pdf"/>
          <p:cNvPicPr>
            <a:picLocks noChangeAspect="1"/>
          </p:cNvPicPr>
          <p:nvPr/>
        </p:nvPicPr>
        <p:blipFill rotWithShape="1">
          <a:blip r:embed="rId3">
            <a:extLst>
              <a:ext uri="{28A0092B-C50C-407E-A947-70E740481C1C}">
                <a14:useLocalDpi xmlns:a14="http://schemas.microsoft.com/office/drawing/2010/main" val="0"/>
              </a:ext>
            </a:extLst>
          </a:blip>
          <a:srcRect l="7514" t="8497" r="53014" b="60553"/>
          <a:stretch/>
        </p:blipFill>
        <p:spPr>
          <a:xfrm>
            <a:off x="965199" y="1531978"/>
            <a:ext cx="4318001" cy="4381478"/>
          </a:xfrm>
          <a:prstGeom prst="rect">
            <a:avLst/>
          </a:prstGeom>
        </p:spPr>
      </p:pic>
      <p:sp>
        <p:nvSpPr>
          <p:cNvPr id="5" name="Rectangle 4"/>
          <p:cNvSpPr/>
          <p:nvPr/>
        </p:nvSpPr>
        <p:spPr>
          <a:xfrm>
            <a:off x="5812621" y="5915555"/>
            <a:ext cx="2276510" cy="307777"/>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2015</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81265812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and </a:t>
            </a:r>
            <a:r>
              <a:rPr lang="en-US" dirty="0" err="1" smtClean="0"/>
              <a:t>subcompositions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173352923"/>
              </p:ext>
            </p:extLst>
          </p:nvPr>
        </p:nvGraphicFramePr>
        <p:xfrm>
          <a:off x="1706726" y="1656264"/>
          <a:ext cx="3240000" cy="1219199"/>
        </p:xfrm>
        <a:graphic>
          <a:graphicData uri="http://schemas.openxmlformats.org/drawingml/2006/table">
            <a:tbl>
              <a:tblPr firstRow="1" firstCol="1" bandRow="1">
                <a:tableStyleId>{5C22544A-7EE6-4342-B048-85BDC9FD1C3A}</a:tableStyleId>
              </a:tblPr>
              <a:tblGrid>
                <a:gridCol w="648000"/>
                <a:gridCol w="648000"/>
                <a:gridCol w="648000"/>
                <a:gridCol w="648000"/>
                <a:gridCol w="648000"/>
              </a:tblGrid>
              <a:tr h="251987">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c>
                  <a:txBody>
                    <a:bodyPr/>
                    <a:lstStyle/>
                    <a:p>
                      <a:r>
                        <a:rPr lang="en-US" sz="1400" dirty="0" smtClean="0"/>
                        <a:t>D</a:t>
                      </a:r>
                      <a:endParaRPr lang="en-US" sz="1400" dirty="0"/>
                    </a:p>
                  </a:txBody>
                  <a:tcPr/>
                </a:tc>
              </a:tr>
              <a:tr h="251987">
                <a:tc>
                  <a:txBody>
                    <a:bodyPr/>
                    <a:lstStyle/>
                    <a:p>
                      <a:r>
                        <a:rPr lang="en-US" sz="1400" dirty="0" smtClean="0"/>
                        <a:t>S1</a:t>
                      </a:r>
                      <a:endParaRPr lang="en-US" sz="1400" dirty="0"/>
                    </a:p>
                  </a:txBody>
                  <a:tcPr/>
                </a:tc>
                <a:tc>
                  <a:txBody>
                    <a:bodyPr/>
                    <a:lstStyle/>
                    <a:p>
                      <a:r>
                        <a:rPr lang="en-US" sz="1400" dirty="0" smtClean="0"/>
                        <a:t>470</a:t>
                      </a:r>
                      <a:endParaRPr lang="en-US" sz="1400" dirty="0"/>
                    </a:p>
                  </a:txBody>
                  <a:tcPr/>
                </a:tc>
                <a:tc>
                  <a:txBody>
                    <a:bodyPr/>
                    <a:lstStyle/>
                    <a:p>
                      <a:r>
                        <a:rPr lang="en-US" sz="1400" dirty="0" smtClean="0"/>
                        <a:t>66</a:t>
                      </a:r>
                      <a:endParaRPr lang="en-US" sz="1400" dirty="0"/>
                    </a:p>
                  </a:txBody>
                  <a:tcPr/>
                </a:tc>
                <a:tc>
                  <a:txBody>
                    <a:bodyPr/>
                    <a:lstStyle/>
                    <a:p>
                      <a:r>
                        <a:rPr lang="en-US" sz="1400" dirty="0" smtClean="0"/>
                        <a:t>839</a:t>
                      </a:r>
                      <a:endParaRPr lang="en-US" sz="1400" dirty="0"/>
                    </a:p>
                  </a:txBody>
                  <a:tcPr/>
                </a:tc>
                <a:tc>
                  <a:txBody>
                    <a:bodyPr/>
                    <a:lstStyle/>
                    <a:p>
                      <a:r>
                        <a:rPr lang="en-US" sz="1400" dirty="0" smtClean="0"/>
                        <a:t>751</a:t>
                      </a:r>
                      <a:endParaRPr lang="en-US" sz="1400" dirty="0"/>
                    </a:p>
                  </a:txBody>
                  <a:tcPr/>
                </a:tc>
              </a:tr>
              <a:tr h="251987">
                <a:tc>
                  <a:txBody>
                    <a:bodyPr/>
                    <a:lstStyle/>
                    <a:p>
                      <a:r>
                        <a:rPr lang="en-US" sz="1400" dirty="0" smtClean="0"/>
                        <a:t>S2</a:t>
                      </a:r>
                      <a:endParaRPr lang="en-US" sz="1400" dirty="0"/>
                    </a:p>
                  </a:txBody>
                  <a:tcPr/>
                </a:tc>
                <a:tc>
                  <a:txBody>
                    <a:bodyPr/>
                    <a:lstStyle/>
                    <a:p>
                      <a:r>
                        <a:rPr lang="en-US" sz="1400" dirty="0" smtClean="0"/>
                        <a:t>541</a:t>
                      </a:r>
                      <a:endParaRPr lang="en-US" sz="1400" dirty="0"/>
                    </a:p>
                  </a:txBody>
                  <a:tcPr/>
                </a:tc>
                <a:tc>
                  <a:txBody>
                    <a:bodyPr/>
                    <a:lstStyle/>
                    <a:p>
                      <a:r>
                        <a:rPr lang="en-US" sz="1400" dirty="0" smtClean="0"/>
                        <a:t>569</a:t>
                      </a:r>
                      <a:endParaRPr lang="en-US" sz="1400" dirty="0"/>
                    </a:p>
                  </a:txBody>
                  <a:tcPr/>
                </a:tc>
                <a:tc>
                  <a:txBody>
                    <a:bodyPr/>
                    <a:lstStyle/>
                    <a:p>
                      <a:r>
                        <a:rPr lang="en-US" sz="1400" dirty="0" smtClean="0"/>
                        <a:t>787</a:t>
                      </a:r>
                      <a:endParaRPr lang="en-US" sz="1400" dirty="0"/>
                    </a:p>
                  </a:txBody>
                  <a:tcPr/>
                </a:tc>
                <a:tc>
                  <a:txBody>
                    <a:bodyPr/>
                    <a:lstStyle/>
                    <a:p>
                      <a:r>
                        <a:rPr lang="en-US" sz="1400" dirty="0" smtClean="0"/>
                        <a:t>512</a:t>
                      </a:r>
                      <a:endParaRPr lang="en-US" sz="1400" dirty="0"/>
                    </a:p>
                  </a:txBody>
                  <a:tcPr/>
                </a:tc>
              </a:tr>
              <a:tr h="251987">
                <a:tc>
                  <a:txBody>
                    <a:bodyPr/>
                    <a:lstStyle/>
                    <a:p>
                      <a:r>
                        <a:rPr lang="en-US" sz="1400" dirty="0" smtClean="0"/>
                        <a:t>S3</a:t>
                      </a:r>
                      <a:endParaRPr lang="en-US" sz="1400" dirty="0"/>
                    </a:p>
                  </a:txBody>
                  <a:tcPr/>
                </a:tc>
                <a:tc>
                  <a:txBody>
                    <a:bodyPr/>
                    <a:lstStyle/>
                    <a:p>
                      <a:r>
                        <a:rPr lang="en-US" sz="1400" dirty="0" smtClean="0"/>
                        <a:t>167</a:t>
                      </a:r>
                      <a:endParaRPr lang="en-US" sz="1400" dirty="0"/>
                    </a:p>
                  </a:txBody>
                  <a:tcPr/>
                </a:tc>
                <a:tc>
                  <a:txBody>
                    <a:bodyPr/>
                    <a:lstStyle/>
                    <a:p>
                      <a:r>
                        <a:rPr lang="en-US" sz="1400" dirty="0" smtClean="0"/>
                        <a:t>906</a:t>
                      </a:r>
                      <a:endParaRPr lang="en-US" sz="1400" dirty="0"/>
                    </a:p>
                  </a:txBody>
                  <a:tcPr/>
                </a:tc>
                <a:tc>
                  <a:txBody>
                    <a:bodyPr/>
                    <a:lstStyle/>
                    <a:p>
                      <a:r>
                        <a:rPr lang="en-US" sz="1400" dirty="0" smtClean="0"/>
                        <a:t>959</a:t>
                      </a:r>
                      <a:endParaRPr lang="en-US" sz="1400" dirty="0"/>
                    </a:p>
                  </a:txBody>
                  <a:tcPr/>
                </a:tc>
                <a:tc>
                  <a:txBody>
                    <a:bodyPr/>
                    <a:lstStyle/>
                    <a:p>
                      <a:r>
                        <a:rPr lang="en-US" sz="1400" dirty="0" smtClean="0"/>
                        <a:t>504</a:t>
                      </a:r>
                      <a:endParaRPr lang="en-US" sz="14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450828662"/>
              </p:ext>
            </p:extLst>
          </p:nvPr>
        </p:nvGraphicFramePr>
        <p:xfrm>
          <a:off x="5101043" y="1434352"/>
          <a:ext cx="3240000" cy="1523999"/>
        </p:xfrm>
        <a:graphic>
          <a:graphicData uri="http://schemas.openxmlformats.org/drawingml/2006/table">
            <a:tbl>
              <a:tblPr firstRow="1" firstCol="1" bandRow="1">
                <a:tableStyleId>{5C22544A-7EE6-4342-B048-85BDC9FD1C3A}</a:tableStyleId>
              </a:tblPr>
              <a:tblGrid>
                <a:gridCol w="648000"/>
                <a:gridCol w="648000"/>
                <a:gridCol w="648000"/>
                <a:gridCol w="648000"/>
                <a:gridCol w="648000"/>
              </a:tblGrid>
              <a:tr h="203292">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c>
                  <a:txBody>
                    <a:bodyPr/>
                    <a:lstStyle/>
                    <a:p>
                      <a:r>
                        <a:rPr lang="en-US" sz="1400" dirty="0" smtClean="0"/>
                        <a:t>D</a:t>
                      </a:r>
                      <a:endParaRPr lang="en-US" sz="1400" dirty="0"/>
                    </a:p>
                  </a:txBody>
                  <a:tcPr/>
                </a:tc>
              </a:tr>
              <a:tr h="288000">
                <a:tc>
                  <a:txBody>
                    <a:bodyPr/>
                    <a:lstStyle/>
                    <a:p>
                      <a:r>
                        <a:rPr lang="en-US" sz="1400" dirty="0" smtClean="0"/>
                        <a:t>A</a:t>
                      </a: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-0.69</a:t>
                      </a:r>
                      <a:endParaRPr lang="en-US" sz="1400" dirty="0"/>
                    </a:p>
                  </a:txBody>
                  <a:tcPr/>
                </a:tc>
                <a:tc>
                  <a:txBody>
                    <a:bodyPr/>
                    <a:lstStyle/>
                    <a:p>
                      <a:pPr algn="r"/>
                      <a:r>
                        <a:rPr lang="en-US" sz="1400" b="1" dirty="0" smtClean="0">
                          <a:solidFill>
                            <a:srgbClr val="0000FF"/>
                          </a:solidFill>
                        </a:rPr>
                        <a:t>-0.99</a:t>
                      </a:r>
                      <a:endParaRPr lang="en-US" sz="1400" b="1" dirty="0">
                        <a:solidFill>
                          <a:srgbClr val="0000FF"/>
                        </a:solidFill>
                      </a:endParaRPr>
                    </a:p>
                  </a:txBody>
                  <a:tcPr/>
                </a:tc>
                <a:tc>
                  <a:txBody>
                    <a:bodyPr/>
                    <a:lstStyle/>
                    <a:p>
                      <a:pPr algn="r"/>
                      <a:r>
                        <a:rPr lang="en-US" sz="1400" dirty="0" smtClean="0"/>
                        <a:t>0.36</a:t>
                      </a:r>
                      <a:endParaRPr lang="en-US" sz="1400" dirty="0"/>
                    </a:p>
                  </a:txBody>
                  <a:tcPr/>
                </a:tc>
              </a:tr>
              <a:tr h="288000">
                <a:tc>
                  <a:txBody>
                    <a:bodyPr/>
                    <a:lstStyle/>
                    <a:p>
                      <a:r>
                        <a:rPr lang="en-US" sz="1400" dirty="0" smtClean="0"/>
                        <a:t>B</a:t>
                      </a: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b="1" dirty="0" smtClean="0">
                          <a:solidFill>
                            <a:srgbClr val="FF0000"/>
                          </a:solidFill>
                        </a:rPr>
                        <a:t>0.59</a:t>
                      </a:r>
                      <a:endParaRPr lang="en-US" sz="1400" b="1" dirty="0">
                        <a:solidFill>
                          <a:srgbClr val="FF0000"/>
                        </a:solidFill>
                      </a:endParaRPr>
                    </a:p>
                  </a:txBody>
                  <a:tcPr/>
                </a:tc>
                <a:tc>
                  <a:txBody>
                    <a:bodyPr/>
                    <a:lstStyle/>
                    <a:p>
                      <a:pPr algn="r"/>
                      <a:r>
                        <a:rPr lang="en-US" sz="1400" dirty="0" smtClean="0"/>
                        <a:t>-0.93</a:t>
                      </a:r>
                      <a:endParaRPr lang="en-US" sz="1400" dirty="0"/>
                    </a:p>
                  </a:txBody>
                  <a:tcPr/>
                </a:tc>
              </a:tr>
              <a:tr h="288000">
                <a:tc>
                  <a:txBody>
                    <a:bodyPr/>
                    <a:lstStyle/>
                    <a:p>
                      <a:r>
                        <a:rPr lang="en-US" sz="1400" dirty="0" smtClean="0"/>
                        <a:t>C</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-0.25</a:t>
                      </a:r>
                      <a:endParaRPr lang="en-US" sz="1400" dirty="0"/>
                    </a:p>
                  </a:txBody>
                  <a:tcPr/>
                </a:tc>
              </a:tr>
              <a:tr h="288000">
                <a:tc>
                  <a:txBody>
                    <a:bodyPr/>
                    <a:lstStyle/>
                    <a:p>
                      <a:r>
                        <a:rPr lang="en-US" sz="1400" dirty="0" smtClean="0"/>
                        <a:t>D</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218930280"/>
              </p:ext>
            </p:extLst>
          </p:nvPr>
        </p:nvGraphicFramePr>
        <p:xfrm>
          <a:off x="1706726" y="3280430"/>
          <a:ext cx="3240000" cy="1219199"/>
        </p:xfrm>
        <a:graphic>
          <a:graphicData uri="http://schemas.openxmlformats.org/drawingml/2006/table">
            <a:tbl>
              <a:tblPr firstRow="1" firstCol="1" bandRow="1">
                <a:tableStyleId>{5C22544A-7EE6-4342-B048-85BDC9FD1C3A}</a:tableStyleId>
              </a:tblPr>
              <a:tblGrid>
                <a:gridCol w="648000"/>
                <a:gridCol w="648000"/>
                <a:gridCol w="648000"/>
                <a:gridCol w="648000"/>
                <a:gridCol w="648000"/>
              </a:tblGrid>
              <a:tr h="299673">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c>
                  <a:txBody>
                    <a:bodyPr/>
                    <a:lstStyle/>
                    <a:p>
                      <a:r>
                        <a:rPr lang="en-US" sz="1400" dirty="0" smtClean="0"/>
                        <a:t>D</a:t>
                      </a:r>
                      <a:endParaRPr lang="en-US" sz="1400" dirty="0"/>
                    </a:p>
                  </a:txBody>
                  <a:tcPr/>
                </a:tc>
              </a:tr>
              <a:tr h="270000">
                <a:tc>
                  <a:txBody>
                    <a:bodyPr/>
                    <a:lstStyle/>
                    <a:p>
                      <a:r>
                        <a:rPr lang="en-US" sz="1400" dirty="0" smtClean="0"/>
                        <a:t>S1</a:t>
                      </a:r>
                      <a:endParaRPr lang="en-US" sz="1400" dirty="0"/>
                    </a:p>
                  </a:txBody>
                  <a:tcPr/>
                </a:tc>
                <a:tc>
                  <a:txBody>
                    <a:bodyPr/>
                    <a:lstStyle/>
                    <a:p>
                      <a:r>
                        <a:rPr lang="en-US" sz="1400" dirty="0" smtClean="0"/>
                        <a:t>.221</a:t>
                      </a:r>
                      <a:endParaRPr lang="en-US" sz="1400" dirty="0"/>
                    </a:p>
                  </a:txBody>
                  <a:tcPr/>
                </a:tc>
                <a:tc>
                  <a:txBody>
                    <a:bodyPr/>
                    <a:lstStyle/>
                    <a:p>
                      <a:r>
                        <a:rPr lang="en-US" sz="1400" dirty="0" smtClean="0"/>
                        <a:t>.031</a:t>
                      </a:r>
                      <a:endParaRPr lang="en-US" sz="1400" dirty="0"/>
                    </a:p>
                  </a:txBody>
                  <a:tcPr/>
                </a:tc>
                <a:tc>
                  <a:txBody>
                    <a:bodyPr/>
                    <a:lstStyle/>
                    <a:p>
                      <a:r>
                        <a:rPr lang="en-US" sz="1400" dirty="0" smtClean="0"/>
                        <a:t>.394</a:t>
                      </a:r>
                      <a:endParaRPr lang="en-US" sz="1400" dirty="0"/>
                    </a:p>
                  </a:txBody>
                  <a:tcPr/>
                </a:tc>
                <a:tc>
                  <a:txBody>
                    <a:bodyPr/>
                    <a:lstStyle/>
                    <a:p>
                      <a:r>
                        <a:rPr lang="en-US" sz="1400" dirty="0" smtClean="0"/>
                        <a:t>.353</a:t>
                      </a:r>
                      <a:endParaRPr lang="en-US" sz="1400" dirty="0"/>
                    </a:p>
                  </a:txBody>
                  <a:tcPr/>
                </a:tc>
              </a:tr>
              <a:tr h="270000">
                <a:tc>
                  <a:txBody>
                    <a:bodyPr/>
                    <a:lstStyle/>
                    <a:p>
                      <a:r>
                        <a:rPr lang="en-US" sz="1400" dirty="0" smtClean="0"/>
                        <a:t>S2</a:t>
                      </a:r>
                      <a:endParaRPr lang="en-US" sz="1400" dirty="0"/>
                    </a:p>
                  </a:txBody>
                  <a:tcPr/>
                </a:tc>
                <a:tc>
                  <a:txBody>
                    <a:bodyPr/>
                    <a:lstStyle/>
                    <a:p>
                      <a:r>
                        <a:rPr lang="en-US" sz="1400" dirty="0" smtClean="0"/>
                        <a:t>.224</a:t>
                      </a:r>
                      <a:endParaRPr lang="en-US" sz="1400" dirty="0"/>
                    </a:p>
                  </a:txBody>
                  <a:tcPr/>
                </a:tc>
                <a:tc>
                  <a:txBody>
                    <a:bodyPr/>
                    <a:lstStyle/>
                    <a:p>
                      <a:r>
                        <a:rPr lang="en-US" sz="1400" dirty="0" smtClean="0"/>
                        <a:t>.236</a:t>
                      </a:r>
                      <a:endParaRPr lang="en-US" sz="1400" dirty="0"/>
                    </a:p>
                  </a:txBody>
                  <a:tcPr/>
                </a:tc>
                <a:tc>
                  <a:txBody>
                    <a:bodyPr/>
                    <a:lstStyle/>
                    <a:p>
                      <a:r>
                        <a:rPr lang="en-US" sz="1400" dirty="0" smtClean="0"/>
                        <a:t>.327</a:t>
                      </a:r>
                      <a:endParaRPr lang="en-US" sz="1400" dirty="0"/>
                    </a:p>
                  </a:txBody>
                  <a:tcPr/>
                </a:tc>
                <a:tc>
                  <a:txBody>
                    <a:bodyPr/>
                    <a:lstStyle/>
                    <a:p>
                      <a:r>
                        <a:rPr lang="en-US" sz="1400" dirty="0" smtClean="0"/>
                        <a:t>.212</a:t>
                      </a:r>
                      <a:endParaRPr lang="en-US" sz="1400" dirty="0"/>
                    </a:p>
                  </a:txBody>
                  <a:tcPr/>
                </a:tc>
              </a:tr>
              <a:tr h="270000">
                <a:tc>
                  <a:txBody>
                    <a:bodyPr/>
                    <a:lstStyle/>
                    <a:p>
                      <a:r>
                        <a:rPr lang="en-US" sz="1400" dirty="0" smtClean="0"/>
                        <a:t>S3</a:t>
                      </a:r>
                      <a:endParaRPr lang="en-US" sz="1400" dirty="0"/>
                    </a:p>
                  </a:txBody>
                  <a:tcPr/>
                </a:tc>
                <a:tc>
                  <a:txBody>
                    <a:bodyPr/>
                    <a:lstStyle/>
                    <a:p>
                      <a:r>
                        <a:rPr lang="en-US" sz="1400" dirty="0" smtClean="0"/>
                        <a:t>.066</a:t>
                      </a:r>
                      <a:endParaRPr lang="en-US" sz="1400" dirty="0"/>
                    </a:p>
                  </a:txBody>
                  <a:tcPr/>
                </a:tc>
                <a:tc>
                  <a:txBody>
                    <a:bodyPr/>
                    <a:lstStyle/>
                    <a:p>
                      <a:r>
                        <a:rPr lang="en-US" sz="1400" dirty="0" smtClean="0"/>
                        <a:t>.357</a:t>
                      </a:r>
                      <a:endParaRPr lang="en-US" sz="1400" dirty="0"/>
                    </a:p>
                  </a:txBody>
                  <a:tcPr/>
                </a:tc>
                <a:tc>
                  <a:txBody>
                    <a:bodyPr/>
                    <a:lstStyle/>
                    <a:p>
                      <a:r>
                        <a:rPr lang="en-US" sz="1400" dirty="0" smtClean="0"/>
                        <a:t>.378</a:t>
                      </a:r>
                      <a:endParaRPr lang="en-US" sz="1400" dirty="0"/>
                    </a:p>
                  </a:txBody>
                  <a:tcPr/>
                </a:tc>
                <a:tc>
                  <a:txBody>
                    <a:bodyPr/>
                    <a:lstStyle/>
                    <a:p>
                      <a:r>
                        <a:rPr lang="en-US" sz="1400" dirty="0" smtClean="0"/>
                        <a:t>.199</a:t>
                      </a:r>
                      <a:endParaRPr lang="en-US" sz="14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26318832"/>
              </p:ext>
            </p:extLst>
          </p:nvPr>
        </p:nvGraphicFramePr>
        <p:xfrm>
          <a:off x="5101043" y="3112473"/>
          <a:ext cx="3240000" cy="1523999"/>
        </p:xfrm>
        <a:graphic>
          <a:graphicData uri="http://schemas.openxmlformats.org/drawingml/2006/table">
            <a:tbl>
              <a:tblPr firstRow="1" firstCol="1" bandRow="1">
                <a:tableStyleId>{5C22544A-7EE6-4342-B048-85BDC9FD1C3A}</a:tableStyleId>
              </a:tblPr>
              <a:tblGrid>
                <a:gridCol w="648000"/>
                <a:gridCol w="648000"/>
                <a:gridCol w="648000"/>
                <a:gridCol w="648000"/>
                <a:gridCol w="648000"/>
              </a:tblGrid>
              <a:tr h="288000">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c>
                  <a:txBody>
                    <a:bodyPr/>
                    <a:lstStyle/>
                    <a:p>
                      <a:r>
                        <a:rPr lang="en-US" sz="1400" dirty="0" smtClean="0"/>
                        <a:t>D</a:t>
                      </a:r>
                      <a:endParaRPr lang="en-US" sz="1400" dirty="0"/>
                    </a:p>
                  </a:txBody>
                  <a:tcPr/>
                </a:tc>
              </a:tr>
              <a:tr h="288000">
                <a:tc>
                  <a:txBody>
                    <a:bodyPr/>
                    <a:lstStyle/>
                    <a:p>
                      <a:r>
                        <a:rPr lang="en-US" sz="1400" dirty="0" smtClean="0"/>
                        <a:t>A</a:t>
                      </a: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-0.77</a:t>
                      </a:r>
                      <a:endParaRPr lang="en-US" sz="1400" dirty="0"/>
                    </a:p>
                  </a:txBody>
                  <a:tcPr/>
                </a:tc>
                <a:tc>
                  <a:txBody>
                    <a:bodyPr/>
                    <a:lstStyle/>
                    <a:p>
                      <a:pPr algn="r"/>
                      <a:r>
                        <a:rPr lang="en-US" sz="1400" b="1" dirty="0" smtClean="0">
                          <a:solidFill>
                            <a:srgbClr val="0000FF"/>
                          </a:solidFill>
                        </a:rPr>
                        <a:t>-0.30</a:t>
                      </a:r>
                      <a:endParaRPr lang="en-US" sz="1400" b="1" dirty="0">
                        <a:solidFill>
                          <a:srgbClr val="0000FF"/>
                        </a:solidFill>
                      </a:endParaRPr>
                    </a:p>
                  </a:txBody>
                  <a:tcPr/>
                </a:tc>
                <a:tc>
                  <a:txBody>
                    <a:bodyPr/>
                    <a:lstStyle/>
                    <a:p>
                      <a:pPr algn="r"/>
                      <a:r>
                        <a:rPr lang="en-US" sz="1400" dirty="0" smtClean="0"/>
                        <a:t>0.55</a:t>
                      </a:r>
                      <a:endParaRPr lang="en-US" sz="1400" dirty="0"/>
                    </a:p>
                  </a:txBody>
                  <a:tcPr/>
                </a:tc>
              </a:tr>
              <a:tr h="288000">
                <a:tc>
                  <a:txBody>
                    <a:bodyPr/>
                    <a:lstStyle/>
                    <a:p>
                      <a:r>
                        <a:rPr lang="en-US" sz="1400" dirty="0" smtClean="0"/>
                        <a:t>B</a:t>
                      </a: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b="1" dirty="0" smtClean="0">
                          <a:solidFill>
                            <a:srgbClr val="FF0000"/>
                          </a:solidFill>
                        </a:rPr>
                        <a:t>-0.37</a:t>
                      </a:r>
                      <a:endParaRPr lang="en-US" sz="1400" b="1" dirty="0">
                        <a:solidFill>
                          <a:srgbClr val="FF0000"/>
                        </a:solidFill>
                      </a:endParaRPr>
                    </a:p>
                  </a:txBody>
                  <a:tcPr/>
                </a:tc>
                <a:tc>
                  <a:txBody>
                    <a:bodyPr/>
                    <a:lstStyle/>
                    <a:p>
                      <a:pPr algn="r"/>
                      <a:r>
                        <a:rPr lang="en-US" sz="1400" dirty="0" smtClean="0"/>
                        <a:t>-0.96</a:t>
                      </a:r>
                      <a:endParaRPr lang="en-US" sz="1400" dirty="0"/>
                    </a:p>
                  </a:txBody>
                  <a:tcPr/>
                </a:tc>
              </a:tr>
              <a:tr h="288000">
                <a:tc>
                  <a:txBody>
                    <a:bodyPr/>
                    <a:lstStyle/>
                    <a:p>
                      <a:r>
                        <a:rPr lang="en-US" sz="1400" dirty="0" smtClean="0"/>
                        <a:t>C</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0.62</a:t>
                      </a:r>
                      <a:endParaRPr lang="en-US" sz="1400" dirty="0"/>
                    </a:p>
                  </a:txBody>
                  <a:tcPr/>
                </a:tc>
              </a:tr>
              <a:tr h="288000">
                <a:tc>
                  <a:txBody>
                    <a:bodyPr/>
                    <a:lstStyle/>
                    <a:p>
                      <a:r>
                        <a:rPr lang="en-US" sz="1400" dirty="0" smtClean="0"/>
                        <a:t>D</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57721473"/>
              </p:ext>
            </p:extLst>
          </p:nvPr>
        </p:nvGraphicFramePr>
        <p:xfrm>
          <a:off x="1706726" y="4826001"/>
          <a:ext cx="2625652" cy="1219199"/>
        </p:xfrm>
        <a:graphic>
          <a:graphicData uri="http://schemas.openxmlformats.org/drawingml/2006/table">
            <a:tbl>
              <a:tblPr firstRow="1" firstCol="1" bandRow="1">
                <a:tableStyleId>{5C22544A-7EE6-4342-B048-85BDC9FD1C3A}</a:tableStyleId>
              </a:tblPr>
              <a:tblGrid>
                <a:gridCol w="656413"/>
                <a:gridCol w="656413"/>
                <a:gridCol w="656413"/>
                <a:gridCol w="656413"/>
              </a:tblGrid>
              <a:tr h="253999">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r>
              <a:tr h="270000">
                <a:tc>
                  <a:txBody>
                    <a:bodyPr/>
                    <a:lstStyle/>
                    <a:p>
                      <a:r>
                        <a:rPr lang="en-US" sz="1400" dirty="0" smtClean="0"/>
                        <a:t>S1</a:t>
                      </a:r>
                      <a:endParaRPr lang="en-US" sz="1400" dirty="0"/>
                    </a:p>
                  </a:txBody>
                  <a:tcPr/>
                </a:tc>
                <a:tc>
                  <a:txBody>
                    <a:bodyPr/>
                    <a:lstStyle/>
                    <a:p>
                      <a:r>
                        <a:rPr lang="en-US" sz="1400" dirty="0" smtClean="0"/>
                        <a:t>.348</a:t>
                      </a:r>
                      <a:endParaRPr lang="en-US" sz="1400" dirty="0"/>
                    </a:p>
                  </a:txBody>
                  <a:tcPr/>
                </a:tc>
                <a:tc>
                  <a:txBody>
                    <a:bodyPr/>
                    <a:lstStyle/>
                    <a:p>
                      <a:r>
                        <a:rPr lang="en-US" sz="1400" dirty="0" smtClean="0"/>
                        <a:t>.048</a:t>
                      </a:r>
                      <a:endParaRPr lang="en-US" sz="1400" dirty="0"/>
                    </a:p>
                  </a:txBody>
                  <a:tcPr/>
                </a:tc>
                <a:tc>
                  <a:txBody>
                    <a:bodyPr/>
                    <a:lstStyle/>
                    <a:p>
                      <a:r>
                        <a:rPr lang="en-US" sz="1400" dirty="0" smtClean="0"/>
                        <a:t>.610</a:t>
                      </a:r>
                      <a:endParaRPr lang="en-US" sz="1400" dirty="0"/>
                    </a:p>
                  </a:txBody>
                  <a:tcPr/>
                </a:tc>
              </a:tr>
              <a:tr h="270000">
                <a:tc>
                  <a:txBody>
                    <a:bodyPr/>
                    <a:lstStyle/>
                    <a:p>
                      <a:r>
                        <a:rPr lang="en-US" sz="1400" dirty="0" smtClean="0"/>
                        <a:t>S2</a:t>
                      </a:r>
                      <a:endParaRPr lang="en-US" sz="1400" dirty="0"/>
                    </a:p>
                  </a:txBody>
                  <a:tcPr/>
                </a:tc>
                <a:tc>
                  <a:txBody>
                    <a:bodyPr/>
                    <a:lstStyle/>
                    <a:p>
                      <a:r>
                        <a:rPr lang="en-US" sz="1400" dirty="0" smtClean="0"/>
                        <a:t>.285</a:t>
                      </a:r>
                      <a:endParaRPr lang="en-US" sz="1400" dirty="0"/>
                    </a:p>
                  </a:txBody>
                  <a:tcPr/>
                </a:tc>
                <a:tc>
                  <a:txBody>
                    <a:bodyPr/>
                    <a:lstStyle/>
                    <a:p>
                      <a:r>
                        <a:rPr lang="en-US" sz="1400" dirty="0" smtClean="0"/>
                        <a:t>.299</a:t>
                      </a:r>
                      <a:endParaRPr lang="en-US" sz="1400" dirty="0"/>
                    </a:p>
                  </a:txBody>
                  <a:tcPr/>
                </a:tc>
                <a:tc>
                  <a:txBody>
                    <a:bodyPr/>
                    <a:lstStyle/>
                    <a:p>
                      <a:r>
                        <a:rPr lang="en-US" sz="1400" dirty="0" smtClean="0"/>
                        <a:t>.414</a:t>
                      </a:r>
                      <a:endParaRPr lang="en-US" sz="1400" dirty="0"/>
                    </a:p>
                  </a:txBody>
                  <a:tcPr/>
                </a:tc>
              </a:tr>
              <a:tr h="270000">
                <a:tc>
                  <a:txBody>
                    <a:bodyPr/>
                    <a:lstStyle/>
                    <a:p>
                      <a:r>
                        <a:rPr lang="en-US" sz="1400" dirty="0" smtClean="0"/>
                        <a:t>S3</a:t>
                      </a:r>
                      <a:endParaRPr lang="en-US" sz="1400" dirty="0"/>
                    </a:p>
                  </a:txBody>
                  <a:tcPr/>
                </a:tc>
                <a:tc>
                  <a:txBody>
                    <a:bodyPr/>
                    <a:lstStyle/>
                    <a:p>
                      <a:r>
                        <a:rPr lang="en-US" sz="1400" dirty="0" smtClean="0"/>
                        <a:t>.082</a:t>
                      </a:r>
                      <a:endParaRPr lang="en-US" sz="1400" dirty="0"/>
                    </a:p>
                  </a:txBody>
                  <a:tcPr/>
                </a:tc>
                <a:tc>
                  <a:txBody>
                    <a:bodyPr/>
                    <a:lstStyle/>
                    <a:p>
                      <a:r>
                        <a:rPr lang="en-US" sz="1400" dirty="0" smtClean="0"/>
                        <a:t>.445</a:t>
                      </a:r>
                      <a:endParaRPr lang="en-US" sz="1400" dirty="0"/>
                    </a:p>
                  </a:txBody>
                  <a:tcPr/>
                </a:tc>
                <a:tc>
                  <a:txBody>
                    <a:bodyPr/>
                    <a:lstStyle/>
                    <a:p>
                      <a:r>
                        <a:rPr lang="en-US" sz="1400" dirty="0" smtClean="0"/>
                        <a:t>.471</a:t>
                      </a:r>
                      <a:endParaRPr lang="en-US" sz="1400" dirty="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50312420"/>
              </p:ext>
            </p:extLst>
          </p:nvPr>
        </p:nvGraphicFramePr>
        <p:xfrm>
          <a:off x="5080668" y="4826001"/>
          <a:ext cx="2627120" cy="1219199"/>
        </p:xfrm>
        <a:graphic>
          <a:graphicData uri="http://schemas.openxmlformats.org/drawingml/2006/table">
            <a:tbl>
              <a:tblPr firstRow="1" firstCol="1" bandRow="1">
                <a:tableStyleId>{5C22544A-7EE6-4342-B048-85BDC9FD1C3A}</a:tableStyleId>
              </a:tblPr>
              <a:tblGrid>
                <a:gridCol w="656780"/>
                <a:gridCol w="656780"/>
                <a:gridCol w="656780"/>
                <a:gridCol w="656780"/>
              </a:tblGrid>
              <a:tr h="270000">
                <a:tc>
                  <a:txBody>
                    <a:bodyPr/>
                    <a:lstStyle/>
                    <a:p>
                      <a:endParaRPr lang="en-US" sz="1400" dirty="0"/>
                    </a:p>
                  </a:txBody>
                  <a:tcPr/>
                </a:tc>
                <a:tc>
                  <a:txBody>
                    <a:bodyPr/>
                    <a:lstStyle/>
                    <a:p>
                      <a:r>
                        <a:rPr lang="en-US" sz="1400" dirty="0" smtClean="0"/>
                        <a:t>A</a:t>
                      </a:r>
                      <a:endParaRPr lang="en-US" sz="1400" dirty="0"/>
                    </a:p>
                  </a:txBody>
                  <a:tcPr/>
                </a:tc>
                <a:tc>
                  <a:txBody>
                    <a:bodyPr/>
                    <a:lstStyle/>
                    <a:p>
                      <a:r>
                        <a:rPr lang="en-US" sz="1400" dirty="0" smtClean="0"/>
                        <a:t>B</a:t>
                      </a:r>
                      <a:endParaRPr lang="en-US" sz="1400" dirty="0"/>
                    </a:p>
                  </a:txBody>
                  <a:tcPr/>
                </a:tc>
                <a:tc>
                  <a:txBody>
                    <a:bodyPr/>
                    <a:lstStyle/>
                    <a:p>
                      <a:r>
                        <a:rPr lang="en-US" sz="1400" dirty="0" smtClean="0"/>
                        <a:t>C</a:t>
                      </a:r>
                      <a:endParaRPr lang="en-US" sz="1400" dirty="0"/>
                    </a:p>
                  </a:txBody>
                  <a:tcPr/>
                </a:tc>
              </a:tr>
              <a:tr h="270000">
                <a:tc>
                  <a:txBody>
                    <a:bodyPr/>
                    <a:lstStyle/>
                    <a:p>
                      <a:r>
                        <a:rPr lang="en-US" sz="1400" dirty="0" smtClean="0"/>
                        <a:t>A</a:t>
                      </a:r>
                      <a:endParaRPr lang="en-US" sz="1400" dirty="0"/>
                    </a:p>
                  </a:txBody>
                  <a:tcPr/>
                </a:tc>
                <a:tc>
                  <a:txBody>
                    <a:bodyPr/>
                    <a:lstStyle/>
                    <a:p>
                      <a:pPr algn="r"/>
                      <a:r>
                        <a:rPr lang="en-US" sz="1400" dirty="0" smtClean="0"/>
                        <a:t>1</a:t>
                      </a:r>
                      <a:endParaRPr lang="en-US" sz="1400" dirty="0"/>
                    </a:p>
                  </a:txBody>
                  <a:tcPr/>
                </a:tc>
                <a:tc>
                  <a:txBody>
                    <a:bodyPr/>
                    <a:lstStyle/>
                    <a:p>
                      <a:pPr algn="r"/>
                      <a:r>
                        <a:rPr lang="en-US" sz="1400" dirty="0" smtClean="0"/>
                        <a:t>-0.89</a:t>
                      </a:r>
                      <a:endParaRPr lang="en-US" sz="1400" dirty="0"/>
                    </a:p>
                  </a:txBody>
                  <a:tcPr/>
                </a:tc>
                <a:tc>
                  <a:txBody>
                    <a:bodyPr/>
                    <a:lstStyle/>
                    <a:p>
                      <a:pPr algn="r"/>
                      <a:r>
                        <a:rPr lang="en-US" sz="1400" b="1" dirty="0" smtClean="0">
                          <a:solidFill>
                            <a:srgbClr val="0000FF"/>
                          </a:solidFill>
                        </a:rPr>
                        <a:t>0.43</a:t>
                      </a:r>
                      <a:endParaRPr lang="en-US" sz="1400" b="1" dirty="0">
                        <a:solidFill>
                          <a:srgbClr val="0000FF"/>
                        </a:solidFill>
                      </a:endParaRPr>
                    </a:p>
                  </a:txBody>
                  <a:tcPr/>
                </a:tc>
              </a:tr>
              <a:tr h="270000">
                <a:tc>
                  <a:txBody>
                    <a:bodyPr/>
                    <a:lstStyle/>
                    <a:p>
                      <a:r>
                        <a:rPr lang="en-US" sz="1400" dirty="0" smtClean="0"/>
                        <a:t>B</a:t>
                      </a: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c>
                  <a:txBody>
                    <a:bodyPr/>
                    <a:lstStyle/>
                    <a:p>
                      <a:pPr algn="r"/>
                      <a:r>
                        <a:rPr lang="en-US" sz="1400" b="1" dirty="0" smtClean="0">
                          <a:solidFill>
                            <a:srgbClr val="FF0000"/>
                          </a:solidFill>
                        </a:rPr>
                        <a:t>-0.79</a:t>
                      </a:r>
                      <a:endParaRPr lang="en-US" sz="1400" b="1" dirty="0">
                        <a:solidFill>
                          <a:srgbClr val="FF0000"/>
                        </a:solidFill>
                      </a:endParaRPr>
                    </a:p>
                  </a:txBody>
                  <a:tcPr/>
                </a:tc>
              </a:tr>
              <a:tr h="270000">
                <a:tc>
                  <a:txBody>
                    <a:bodyPr/>
                    <a:lstStyle/>
                    <a:p>
                      <a:r>
                        <a:rPr lang="en-US" sz="1400" dirty="0" smtClean="0"/>
                        <a:t>C</a:t>
                      </a:r>
                      <a:endParaRPr lang="en-US" sz="1400" dirty="0"/>
                    </a:p>
                  </a:txBody>
                  <a:tcPr/>
                </a:tc>
                <a:tc>
                  <a:txBody>
                    <a:bodyPr/>
                    <a:lstStyle/>
                    <a:p>
                      <a:pPr algn="r"/>
                      <a:endParaRPr lang="en-US" sz="1400" dirty="0"/>
                    </a:p>
                  </a:txBody>
                  <a:tcPr/>
                </a:tc>
                <a:tc>
                  <a:txBody>
                    <a:bodyPr/>
                    <a:lstStyle/>
                    <a:p>
                      <a:pPr algn="r"/>
                      <a:endParaRPr lang="en-US" sz="1400" dirty="0"/>
                    </a:p>
                  </a:txBody>
                  <a:tcPr/>
                </a:tc>
                <a:tc>
                  <a:txBody>
                    <a:bodyPr/>
                    <a:lstStyle/>
                    <a:p>
                      <a:pPr algn="r"/>
                      <a:r>
                        <a:rPr lang="en-US" sz="1400" dirty="0" smtClean="0"/>
                        <a:t>1</a:t>
                      </a:r>
                      <a:endParaRPr lang="en-US" sz="1400" dirty="0"/>
                    </a:p>
                  </a:txBody>
                  <a:tcPr/>
                </a:tc>
              </a:tr>
            </a:tbl>
          </a:graphicData>
        </a:graphic>
      </p:graphicFrame>
      <p:sp>
        <p:nvSpPr>
          <p:cNvPr id="13" name="TextBox 12"/>
          <p:cNvSpPr txBox="1"/>
          <p:nvPr/>
        </p:nvSpPr>
        <p:spPr>
          <a:xfrm>
            <a:off x="475271" y="2053774"/>
            <a:ext cx="733118" cy="646331"/>
          </a:xfrm>
          <a:prstGeom prst="rect">
            <a:avLst/>
          </a:prstGeom>
          <a:noFill/>
        </p:spPr>
        <p:txBody>
          <a:bodyPr wrap="none" rtlCol="0">
            <a:spAutoFit/>
          </a:bodyPr>
          <a:lstStyle/>
          <a:p>
            <a:pPr algn="ctr"/>
            <a:r>
              <a:rPr lang="en-US" b="1" dirty="0" smtClean="0"/>
              <a:t>4</a:t>
            </a:r>
          </a:p>
          <a:p>
            <a:pPr algn="ctr"/>
            <a:r>
              <a:rPr lang="en-US" b="1" dirty="0"/>
              <a:t>c</a:t>
            </a:r>
            <a:r>
              <a:rPr lang="en-US" b="1" dirty="0" smtClean="0"/>
              <a:t>ount</a:t>
            </a:r>
            <a:endParaRPr lang="en-US" b="1" dirty="0"/>
          </a:p>
        </p:txBody>
      </p:sp>
      <p:sp>
        <p:nvSpPr>
          <p:cNvPr id="14" name="TextBox 13"/>
          <p:cNvSpPr txBox="1"/>
          <p:nvPr/>
        </p:nvSpPr>
        <p:spPr>
          <a:xfrm>
            <a:off x="157954" y="3555357"/>
            <a:ext cx="1372980" cy="646331"/>
          </a:xfrm>
          <a:prstGeom prst="rect">
            <a:avLst/>
          </a:prstGeom>
          <a:noFill/>
        </p:spPr>
        <p:txBody>
          <a:bodyPr wrap="none" rtlCol="0">
            <a:spAutoFit/>
          </a:bodyPr>
          <a:lstStyle/>
          <a:p>
            <a:pPr algn="ctr"/>
            <a:r>
              <a:rPr lang="en-US" b="1" dirty="0" smtClean="0"/>
              <a:t>4 </a:t>
            </a:r>
          </a:p>
          <a:p>
            <a:pPr algn="ctr"/>
            <a:r>
              <a:rPr lang="en-US" b="1" dirty="0" smtClean="0"/>
              <a:t>composition</a:t>
            </a:r>
            <a:endParaRPr lang="en-US" b="1" dirty="0"/>
          </a:p>
        </p:txBody>
      </p:sp>
      <p:sp>
        <p:nvSpPr>
          <p:cNvPr id="15" name="TextBox 14"/>
          <p:cNvSpPr txBox="1"/>
          <p:nvPr/>
        </p:nvSpPr>
        <p:spPr>
          <a:xfrm>
            <a:off x="157954" y="5204400"/>
            <a:ext cx="1372980" cy="646331"/>
          </a:xfrm>
          <a:prstGeom prst="rect">
            <a:avLst/>
          </a:prstGeom>
          <a:noFill/>
        </p:spPr>
        <p:txBody>
          <a:bodyPr wrap="none" rtlCol="0">
            <a:spAutoFit/>
          </a:bodyPr>
          <a:lstStyle/>
          <a:p>
            <a:pPr algn="ctr"/>
            <a:r>
              <a:rPr lang="en-US" b="1" dirty="0" smtClean="0"/>
              <a:t>3 sub-</a:t>
            </a:r>
          </a:p>
          <a:p>
            <a:pPr algn="ctr"/>
            <a:r>
              <a:rPr lang="en-US" b="1" dirty="0" smtClean="0"/>
              <a:t>composition</a:t>
            </a:r>
            <a:endParaRPr lang="en-US" b="1" dirty="0"/>
          </a:p>
        </p:txBody>
      </p:sp>
      <p:sp>
        <p:nvSpPr>
          <p:cNvPr id="16" name="TextBox 15"/>
          <p:cNvSpPr txBox="1"/>
          <p:nvPr/>
        </p:nvSpPr>
        <p:spPr>
          <a:xfrm>
            <a:off x="6207125" y="6268095"/>
            <a:ext cx="2133918" cy="461665"/>
          </a:xfrm>
          <a:prstGeom prst="rect">
            <a:avLst/>
          </a:prstGeom>
          <a:noFill/>
        </p:spPr>
        <p:txBody>
          <a:bodyPr wrap="none">
            <a:spAutoFit/>
          </a:bodyPr>
          <a:lstStyle/>
          <a:p>
            <a:pPr>
              <a:defRPr/>
            </a:pPr>
            <a:r>
              <a:rPr lang="en-US" sz="1200" dirty="0" smtClean="0">
                <a:solidFill>
                  <a:schemeClr val="tx1">
                    <a:lumMod val="50000"/>
                    <a:lumOff val="50000"/>
                  </a:schemeClr>
                </a:solidFill>
              </a:rPr>
              <a:t>Gloor </a:t>
            </a:r>
            <a:r>
              <a:rPr lang="en-US" sz="1200" dirty="0">
                <a:solidFill>
                  <a:schemeClr val="tx1">
                    <a:lumMod val="50000"/>
                    <a:lumOff val="50000"/>
                  </a:schemeClr>
                </a:solidFill>
              </a:rPr>
              <a:t>et al. </a:t>
            </a:r>
            <a:r>
              <a:rPr lang="en-US" sz="1200" dirty="0" smtClean="0">
                <a:solidFill>
                  <a:schemeClr val="tx1">
                    <a:lumMod val="50000"/>
                    <a:lumOff val="50000"/>
                  </a:schemeClr>
                </a:solidFill>
              </a:rPr>
              <a:t>2016. Ann. </a:t>
            </a:r>
            <a:r>
              <a:rPr lang="en-US" sz="1200" dirty="0" err="1" smtClean="0">
                <a:solidFill>
                  <a:schemeClr val="tx1">
                    <a:lumMod val="50000"/>
                    <a:lumOff val="50000"/>
                  </a:schemeClr>
                </a:solidFill>
              </a:rPr>
              <a:t>Epidem</a:t>
            </a:r>
            <a:r>
              <a:rPr lang="en-US" sz="1200" dirty="0" smtClean="0">
                <a:solidFill>
                  <a:schemeClr val="tx1">
                    <a:lumMod val="50000"/>
                    <a:lumOff val="50000"/>
                  </a:schemeClr>
                </a:solidFill>
              </a:rPr>
              <a:t>.</a:t>
            </a:r>
            <a:endParaRPr lang="en-US" sz="1200" dirty="0">
              <a:solidFill>
                <a:schemeClr val="tx1">
                  <a:lumMod val="50000"/>
                  <a:lumOff val="50000"/>
                </a:schemeClr>
              </a:solidFill>
            </a:endParaRPr>
          </a:p>
          <a:p>
            <a:pPr>
              <a:defRPr/>
            </a:pPr>
            <a:r>
              <a:rPr lang="en-US" sz="1200" dirty="0">
                <a:solidFill>
                  <a:schemeClr val="tx1">
                    <a:lumMod val="50000"/>
                    <a:lumOff val="50000"/>
                  </a:schemeClr>
                </a:solidFill>
              </a:rPr>
              <a:t>Gloor et al. 2016. </a:t>
            </a:r>
            <a:r>
              <a:rPr lang="en-US" sz="1200" dirty="0" smtClean="0">
                <a:solidFill>
                  <a:schemeClr val="tx1">
                    <a:lumMod val="50000"/>
                    <a:lumOff val="50000"/>
                  </a:schemeClr>
                </a:solidFill>
              </a:rPr>
              <a:t>Can. J. Micro.</a:t>
            </a:r>
            <a:endParaRPr lang="en-US" sz="1200" dirty="0">
              <a:solidFill>
                <a:schemeClr val="tx1">
                  <a:lumMod val="50000"/>
                  <a:lumOff val="50000"/>
                </a:schemeClr>
              </a:solidFill>
            </a:endParaRPr>
          </a:p>
        </p:txBody>
      </p:sp>
      <p:sp>
        <p:nvSpPr>
          <p:cNvPr id="3" name="Footer Placeholder 2"/>
          <p:cNvSpPr>
            <a:spLocks noGrp="1"/>
          </p:cNvSpPr>
          <p:nvPr>
            <p:ph type="ftr" sz="quarter" idx="11"/>
          </p:nvPr>
        </p:nvSpPr>
        <p:spPr/>
        <p:txBody>
          <a:bodyPr/>
          <a:lstStyle/>
          <a:p>
            <a:r>
              <a:rPr lang="en-US" smtClean="0"/>
              <a:t>Sharcnet / Bioinfo Club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77152002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is …</a:t>
            </a:r>
            <a:endParaRPr lang="en-US" sz="1300" dirty="0"/>
          </a:p>
        </p:txBody>
      </p:sp>
      <p:sp>
        <p:nvSpPr>
          <p:cNvPr id="3" name="Footer Placeholder 2"/>
          <p:cNvSpPr>
            <a:spLocks noGrp="1"/>
          </p:cNvSpPr>
          <p:nvPr>
            <p:ph type="ftr" sz="quarter" idx="11"/>
          </p:nvPr>
        </p:nvSpPr>
        <p:spPr/>
        <p:txBody>
          <a:bodyPr/>
          <a:lstStyle/>
          <a:p>
            <a:r>
              <a:rPr lang="en-US" smtClean="0"/>
              <a:t>Sharcnet / Bioinfo Club 2017</a:t>
            </a:r>
            <a:endParaRPr lang="en-US" dirty="0"/>
          </a:p>
        </p:txBody>
      </p:sp>
      <p:sp>
        <p:nvSpPr>
          <p:cNvPr id="8" name="TextBox 7"/>
          <p:cNvSpPr txBox="1"/>
          <p:nvPr/>
        </p:nvSpPr>
        <p:spPr>
          <a:xfrm>
            <a:off x="821764" y="2061883"/>
            <a:ext cx="3407336" cy="2308324"/>
          </a:xfrm>
          <a:prstGeom prst="rect">
            <a:avLst/>
          </a:prstGeom>
          <a:noFill/>
        </p:spPr>
        <p:txBody>
          <a:bodyPr wrap="square" rtlCol="0">
            <a:spAutoFit/>
          </a:bodyPr>
          <a:lstStyle/>
          <a:p>
            <a:r>
              <a:rPr lang="en-US" sz="2400" dirty="0" smtClean="0"/>
              <a:t>Do we do correlations on counts?</a:t>
            </a:r>
          </a:p>
          <a:p>
            <a:endParaRPr lang="en-US" sz="2400" dirty="0"/>
          </a:p>
          <a:p>
            <a:r>
              <a:rPr lang="en-US" sz="2400" dirty="0" smtClean="0"/>
              <a:t>Or normalized data (proportions, relative abundances, ZIG, TMM)?</a:t>
            </a:r>
            <a:endParaRPr lang="en-US" sz="2400" dirty="0"/>
          </a:p>
        </p:txBody>
      </p:sp>
      <p:pic>
        <p:nvPicPr>
          <p:cNvPr id="5" name="Picture 4"/>
          <p:cNvPicPr>
            <a:picLocks noChangeAspect="1"/>
          </p:cNvPicPr>
          <p:nvPr/>
        </p:nvPicPr>
        <p:blipFill>
          <a:blip r:embed="rId3"/>
          <a:stretch>
            <a:fillRect/>
          </a:stretch>
        </p:blipFill>
        <p:spPr>
          <a:xfrm>
            <a:off x="4514849" y="1834029"/>
            <a:ext cx="3223689" cy="3141382"/>
          </a:xfrm>
          <a:prstGeom prst="rect">
            <a:avLst/>
          </a:prstGeom>
        </p:spPr>
      </p:pic>
      <p:sp>
        <p:nvSpPr>
          <p:cNvPr id="6" name="TextBox 5"/>
          <p:cNvSpPr txBox="1"/>
          <p:nvPr/>
        </p:nvSpPr>
        <p:spPr>
          <a:xfrm>
            <a:off x="5602941" y="5906689"/>
            <a:ext cx="2276510" cy="307777"/>
          </a:xfrm>
          <a:prstGeom prst="rect">
            <a:avLst/>
          </a:prstGeom>
          <a:noFill/>
        </p:spPr>
        <p:txBody>
          <a:bodyPr wrap="none" rtlCol="0">
            <a:spAutoFit/>
          </a:bodyPr>
          <a:lstStyle/>
          <a:p>
            <a:r>
              <a:rPr lang="en-US" sz="1400" dirty="0" smtClean="0">
                <a:solidFill>
                  <a:srgbClr val="7F7F7F"/>
                </a:solidFill>
              </a:rPr>
              <a:t>Lovell, </a:t>
            </a:r>
            <a:r>
              <a:rPr lang="en-US" sz="1400" dirty="0" err="1" smtClean="0">
                <a:solidFill>
                  <a:srgbClr val="7F7F7F"/>
                </a:solidFill>
              </a:rPr>
              <a:t>PLoS</a:t>
            </a:r>
            <a:r>
              <a:rPr lang="en-US" sz="1400" dirty="0" smtClean="0">
                <a:solidFill>
                  <a:srgbClr val="7F7F7F"/>
                </a:solidFill>
              </a:rPr>
              <a:t> Comp. Bio. 2015</a:t>
            </a:r>
            <a:endParaRPr lang="en-US" sz="1400" dirty="0">
              <a:solidFill>
                <a:srgbClr val="7F7F7F"/>
              </a:solidFill>
            </a:endParaRPr>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24453158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a:t>
            </a:r>
            <a:r>
              <a:rPr lang="en-US" smtClean="0"/>
              <a:t>is …</a:t>
            </a:r>
            <a:endParaRPr lang="en-US" sz="1300" dirty="0"/>
          </a:p>
        </p:txBody>
      </p:sp>
      <p:sp>
        <p:nvSpPr>
          <p:cNvPr id="3" name="Footer Placeholder 2"/>
          <p:cNvSpPr>
            <a:spLocks noGrp="1"/>
          </p:cNvSpPr>
          <p:nvPr>
            <p:ph type="ftr" sz="quarter" idx="11"/>
          </p:nvPr>
        </p:nvSpPr>
        <p:spPr/>
        <p:txBody>
          <a:bodyPr/>
          <a:lstStyle/>
          <a:p>
            <a:r>
              <a:rPr lang="en-US" smtClean="0"/>
              <a:t>Sharcnet / Bioinfo Club 2017</a:t>
            </a:r>
            <a:endParaRPr lang="en-US" dirty="0"/>
          </a:p>
        </p:txBody>
      </p:sp>
      <p:sp>
        <p:nvSpPr>
          <p:cNvPr id="8" name="TextBox 7"/>
          <p:cNvSpPr txBox="1"/>
          <p:nvPr/>
        </p:nvSpPr>
        <p:spPr>
          <a:xfrm>
            <a:off x="821764" y="2662047"/>
            <a:ext cx="3407336" cy="1938992"/>
          </a:xfrm>
          <a:prstGeom prst="rect">
            <a:avLst/>
          </a:prstGeom>
          <a:noFill/>
        </p:spPr>
        <p:txBody>
          <a:bodyPr wrap="square" rtlCol="0">
            <a:spAutoFit/>
          </a:bodyPr>
          <a:lstStyle/>
          <a:p>
            <a:r>
              <a:rPr lang="en-US" sz="2400" dirty="0" smtClean="0"/>
              <a:t>What if we remove some members from the group?</a:t>
            </a:r>
          </a:p>
          <a:p>
            <a:endParaRPr lang="en-US" sz="2400" dirty="0"/>
          </a:p>
          <a:p>
            <a:r>
              <a:rPr lang="en-US" sz="2400" dirty="0" smtClean="0"/>
              <a:t>Both on proportion</a:t>
            </a:r>
            <a:endParaRPr lang="en-US" sz="2400" dirty="0"/>
          </a:p>
        </p:txBody>
      </p:sp>
      <p:pic>
        <p:nvPicPr>
          <p:cNvPr id="6" name="Picture 5"/>
          <p:cNvPicPr>
            <a:picLocks noChangeAspect="1"/>
          </p:cNvPicPr>
          <p:nvPr/>
        </p:nvPicPr>
        <p:blipFill>
          <a:blip r:embed="rId3"/>
          <a:stretch>
            <a:fillRect/>
          </a:stretch>
        </p:blipFill>
        <p:spPr>
          <a:xfrm>
            <a:off x="5142006" y="1838512"/>
            <a:ext cx="3060700" cy="2959100"/>
          </a:xfrm>
          <a:prstGeom prst="rect">
            <a:avLst/>
          </a:prstGeom>
        </p:spPr>
      </p:pic>
      <p:sp>
        <p:nvSpPr>
          <p:cNvPr id="9" name="TextBox 8"/>
          <p:cNvSpPr txBox="1"/>
          <p:nvPr/>
        </p:nvSpPr>
        <p:spPr>
          <a:xfrm>
            <a:off x="5602941" y="5906689"/>
            <a:ext cx="2276510" cy="307777"/>
          </a:xfrm>
          <a:prstGeom prst="rect">
            <a:avLst/>
          </a:prstGeom>
          <a:noFill/>
        </p:spPr>
        <p:txBody>
          <a:bodyPr wrap="none" rtlCol="0">
            <a:spAutoFit/>
          </a:bodyPr>
          <a:lstStyle/>
          <a:p>
            <a:r>
              <a:rPr lang="en-US" sz="1400" dirty="0" smtClean="0">
                <a:solidFill>
                  <a:srgbClr val="7F7F7F"/>
                </a:solidFill>
              </a:rPr>
              <a:t>Lovell, </a:t>
            </a:r>
            <a:r>
              <a:rPr lang="en-US" sz="1400" dirty="0" err="1" smtClean="0">
                <a:solidFill>
                  <a:srgbClr val="7F7F7F"/>
                </a:solidFill>
              </a:rPr>
              <a:t>PLoS</a:t>
            </a:r>
            <a:r>
              <a:rPr lang="en-US" sz="1400" dirty="0" smtClean="0">
                <a:solidFill>
                  <a:srgbClr val="7F7F7F"/>
                </a:solidFill>
              </a:rPr>
              <a:t> Comp. Bio. 2015</a:t>
            </a:r>
            <a:endParaRPr lang="en-US" sz="1400" dirty="0">
              <a:solidFill>
                <a:srgbClr val="7F7F7F"/>
              </a:solidFill>
            </a:endParaRPr>
          </a:p>
        </p:txBody>
      </p:sp>
      <p:sp>
        <p:nvSpPr>
          <p:cNvPr id="10"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3364533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solution is …</a:t>
            </a:r>
            <a:endParaRPr lang="en-US" sz="1300" dirty="0"/>
          </a:p>
        </p:txBody>
      </p:sp>
      <p:sp>
        <p:nvSpPr>
          <p:cNvPr id="3" name="Footer Placeholder 2"/>
          <p:cNvSpPr>
            <a:spLocks noGrp="1"/>
          </p:cNvSpPr>
          <p:nvPr>
            <p:ph type="ftr" sz="quarter" idx="11"/>
          </p:nvPr>
        </p:nvSpPr>
        <p:spPr/>
        <p:txBody>
          <a:bodyPr/>
          <a:lstStyle/>
          <a:p>
            <a:r>
              <a:rPr lang="en-US" smtClean="0"/>
              <a:t>Sharcnet / Bioinfo Club 2017</a:t>
            </a:r>
            <a:endParaRPr lang="en-US" dirty="0"/>
          </a:p>
        </p:txBody>
      </p:sp>
      <p:sp>
        <p:nvSpPr>
          <p:cNvPr id="8" name="TextBox 7"/>
          <p:cNvSpPr txBox="1"/>
          <p:nvPr/>
        </p:nvSpPr>
        <p:spPr>
          <a:xfrm>
            <a:off x="1736164" y="1646384"/>
            <a:ext cx="5731436" cy="461665"/>
          </a:xfrm>
          <a:prstGeom prst="rect">
            <a:avLst/>
          </a:prstGeom>
          <a:noFill/>
        </p:spPr>
        <p:txBody>
          <a:bodyPr wrap="square" rtlCol="0">
            <a:spAutoFit/>
          </a:bodyPr>
          <a:lstStyle/>
          <a:p>
            <a:pPr algn="ctr"/>
            <a:r>
              <a:rPr lang="en-US" sz="2400" dirty="0" smtClean="0"/>
              <a:t>Measuring constant ratios of components</a:t>
            </a:r>
          </a:p>
        </p:txBody>
      </p:sp>
      <p:pic>
        <p:nvPicPr>
          <p:cNvPr id="5" name="Picture 4"/>
          <p:cNvPicPr>
            <a:picLocks noChangeAspect="1"/>
          </p:cNvPicPr>
          <p:nvPr/>
        </p:nvPicPr>
        <p:blipFill>
          <a:blip r:embed="rId3"/>
          <a:stretch>
            <a:fillRect/>
          </a:stretch>
        </p:blipFill>
        <p:spPr>
          <a:xfrm>
            <a:off x="1514288" y="2313641"/>
            <a:ext cx="5803900" cy="2755900"/>
          </a:xfrm>
          <a:prstGeom prst="rect">
            <a:avLst/>
          </a:prstGeom>
        </p:spPr>
      </p:pic>
      <p:sp>
        <p:nvSpPr>
          <p:cNvPr id="9" name="TextBox 8"/>
          <p:cNvSpPr txBox="1"/>
          <p:nvPr/>
        </p:nvSpPr>
        <p:spPr>
          <a:xfrm>
            <a:off x="5602941" y="5906689"/>
            <a:ext cx="2575344" cy="338554"/>
          </a:xfrm>
          <a:prstGeom prst="rect">
            <a:avLst/>
          </a:prstGeom>
          <a:noFill/>
        </p:spPr>
        <p:txBody>
          <a:bodyPr wrap="none" rtlCol="0">
            <a:spAutoFit/>
          </a:bodyPr>
          <a:lstStyle/>
          <a:p>
            <a:r>
              <a:rPr lang="en-US" sz="1400" dirty="0" smtClean="0">
                <a:solidFill>
                  <a:srgbClr val="7F7F7F"/>
                </a:solidFill>
              </a:rPr>
              <a:t>Lovell</a:t>
            </a:r>
            <a:r>
              <a:rPr lang="en-US" sz="1600" dirty="0" smtClean="0">
                <a:solidFill>
                  <a:srgbClr val="7F7F7F"/>
                </a:solidFill>
              </a:rPr>
              <a:t>, </a:t>
            </a:r>
            <a:r>
              <a:rPr lang="en-US" sz="1600" dirty="0" err="1" smtClean="0">
                <a:solidFill>
                  <a:srgbClr val="7F7F7F"/>
                </a:solidFill>
              </a:rPr>
              <a:t>PLoS</a:t>
            </a:r>
            <a:r>
              <a:rPr lang="en-US" sz="1600" dirty="0" smtClean="0">
                <a:solidFill>
                  <a:srgbClr val="7F7F7F"/>
                </a:solidFill>
              </a:rPr>
              <a:t> Comp. Bio. 2015</a:t>
            </a:r>
            <a:endParaRPr lang="en-US" sz="1600" dirty="0">
              <a:solidFill>
                <a:srgbClr val="7F7F7F"/>
              </a:solidFill>
            </a:endParaRPr>
          </a:p>
        </p:txBody>
      </p:sp>
      <p:sp>
        <p:nvSpPr>
          <p:cNvPr id="10" name="TextBox 9"/>
          <p:cNvSpPr txBox="1"/>
          <p:nvPr/>
        </p:nvSpPr>
        <p:spPr>
          <a:xfrm>
            <a:off x="1631576" y="5135149"/>
            <a:ext cx="6018305" cy="830997"/>
          </a:xfrm>
          <a:prstGeom prst="rect">
            <a:avLst/>
          </a:prstGeom>
          <a:noFill/>
        </p:spPr>
        <p:txBody>
          <a:bodyPr wrap="square" rtlCol="0">
            <a:spAutoFit/>
          </a:bodyPr>
          <a:lstStyle/>
          <a:p>
            <a:r>
              <a:rPr lang="en-US" sz="2400" dirty="0"/>
              <a:t>l</a:t>
            </a:r>
            <a:r>
              <a:rPr lang="en-US" sz="2400" dirty="0" smtClean="0"/>
              <a:t>og(y) = </a:t>
            </a:r>
            <a:r>
              <a:rPr lang="en-US" sz="2400" dirty="0" err="1" smtClean="0"/>
              <a:t>m•log</a:t>
            </a:r>
            <a:r>
              <a:rPr lang="en-US" sz="2400" dirty="0" smtClean="0"/>
              <a:t>(x)             </a:t>
            </a:r>
            <a:r>
              <a:rPr lang="en-US" sz="2400" dirty="0"/>
              <a:t>log(y) = </a:t>
            </a:r>
            <a:r>
              <a:rPr lang="en-US" sz="2400" dirty="0" err="1"/>
              <a:t>m•log</a:t>
            </a:r>
            <a:r>
              <a:rPr lang="en-US" sz="2400" dirty="0"/>
              <a:t>(x</a:t>
            </a:r>
            <a:r>
              <a:rPr lang="en-US" sz="2400" dirty="0" smtClean="0"/>
              <a:t>) + b</a:t>
            </a:r>
            <a:endParaRPr lang="en-US" sz="2400" dirty="0"/>
          </a:p>
          <a:p>
            <a:endParaRPr lang="en-US" sz="2400" dirty="0" smtClean="0"/>
          </a:p>
        </p:txBody>
      </p:sp>
      <p:sp>
        <p:nvSpPr>
          <p:cNvPr id="11"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90154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Ø</a:t>
            </a:r>
            <a:r>
              <a:rPr lang="en-US" dirty="0" smtClean="0"/>
              <a:t> metric</a:t>
            </a:r>
            <a:endParaRPr lang="en-US" dirty="0"/>
          </a:p>
        </p:txBody>
      </p:sp>
      <p:sp>
        <p:nvSpPr>
          <p:cNvPr id="3" name="Content Placeholder 2"/>
          <p:cNvSpPr>
            <a:spLocks noGrp="1"/>
          </p:cNvSpPr>
          <p:nvPr>
            <p:ph idx="1"/>
          </p:nvPr>
        </p:nvSpPr>
        <p:spPr>
          <a:xfrm>
            <a:off x="4427536" y="3154083"/>
            <a:ext cx="4259263" cy="3001682"/>
          </a:xfrm>
        </p:spPr>
        <p:txBody>
          <a:bodyPr>
            <a:normAutofit fontScale="70000" lnSpcReduction="20000"/>
          </a:bodyPr>
          <a:lstStyle/>
          <a:p>
            <a:r>
              <a:rPr lang="en-US" dirty="0" err="1" smtClean="0">
                <a:latin typeface="Calibri" charset="0"/>
              </a:rPr>
              <a:t>Ø</a:t>
            </a:r>
            <a:r>
              <a:rPr lang="en-US" dirty="0" smtClean="0">
                <a:latin typeface="Calibri" charset="0"/>
              </a:rPr>
              <a:t> = 1 + ß2 -2ßr</a:t>
            </a:r>
          </a:p>
          <a:p>
            <a:pPr marL="0" indent="0">
              <a:buNone/>
            </a:pPr>
            <a:r>
              <a:rPr lang="en-US" dirty="0" smtClean="0">
                <a:latin typeface="Calibri" charset="0"/>
              </a:rPr>
              <a:t>    </a:t>
            </a:r>
          </a:p>
          <a:p>
            <a:r>
              <a:rPr lang="en-US" dirty="0" smtClean="0">
                <a:latin typeface="Calibri" charset="0"/>
              </a:rPr>
              <a:t>r is one when two vectors in same direction</a:t>
            </a:r>
          </a:p>
          <a:p>
            <a:r>
              <a:rPr lang="en-US" dirty="0" err="1" smtClean="0">
                <a:latin typeface="Calibri" charset="0"/>
              </a:rPr>
              <a:t>ß</a:t>
            </a:r>
            <a:r>
              <a:rPr lang="en-US" dirty="0" smtClean="0">
                <a:latin typeface="Calibri" charset="0"/>
              </a:rPr>
              <a:t> is one when the two vectors have the same variance</a:t>
            </a:r>
          </a:p>
          <a:p>
            <a:r>
              <a:rPr lang="en-US" dirty="0" smtClean="0">
                <a:latin typeface="Calibri" charset="0"/>
              </a:rPr>
              <a:t>So </a:t>
            </a:r>
            <a:r>
              <a:rPr lang="en-US" dirty="0" err="1" smtClean="0">
                <a:latin typeface="Calibri" charset="0"/>
              </a:rPr>
              <a:t>Ø</a:t>
            </a:r>
            <a:r>
              <a:rPr lang="en-US" dirty="0" smtClean="0">
                <a:latin typeface="Calibri" charset="0"/>
              </a:rPr>
              <a:t> = 0 when the two vectors are the same length and direction</a:t>
            </a:r>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pic>
        <p:nvPicPr>
          <p:cNvPr id="6" name="Content Placeholder 14" descr="simple_biplot.pdf"/>
          <p:cNvPicPr>
            <a:picLocks noChangeAspect="1"/>
          </p:cNvPicPr>
          <p:nvPr/>
        </p:nvPicPr>
        <p:blipFill>
          <a:blip r:embed="rId3">
            <a:extLst>
              <a:ext uri="{28A0092B-C50C-407E-A947-70E740481C1C}">
                <a14:useLocalDpi xmlns:a14="http://schemas.microsoft.com/office/drawing/2010/main" val="0"/>
              </a:ext>
            </a:extLst>
          </a:blip>
          <a:srcRect l="6970" t="5789" r="5305" b="4047"/>
          <a:stretch>
            <a:fillRect/>
          </a:stretch>
        </p:blipFill>
        <p:spPr>
          <a:xfrm>
            <a:off x="457200" y="1765300"/>
            <a:ext cx="3970337" cy="4081463"/>
          </a:xfrm>
          <a:prstGeom prst="rect">
            <a:avLst/>
          </a:prstGeom>
        </p:spPr>
      </p:pic>
      <p:sp>
        <p:nvSpPr>
          <p:cNvPr id="5" name="Rectangle 4"/>
          <p:cNvSpPr/>
          <p:nvPr/>
        </p:nvSpPr>
        <p:spPr>
          <a:xfrm>
            <a:off x="5555381" y="5956158"/>
            <a:ext cx="2276510" cy="523220"/>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a:t>
            </a:r>
            <a:r>
              <a:rPr lang="en-US" sz="1400" dirty="0" smtClean="0">
                <a:solidFill>
                  <a:srgbClr val="7F7F7F"/>
                </a:solidFill>
              </a:rPr>
              <a:t>2015</a:t>
            </a:r>
          </a:p>
          <a:p>
            <a:r>
              <a:rPr lang="en-US" sz="1400" dirty="0" err="1" smtClean="0">
                <a:solidFill>
                  <a:srgbClr val="7F7F7F"/>
                </a:solidFill>
              </a:rPr>
              <a:t>Erb</a:t>
            </a:r>
            <a:r>
              <a:rPr lang="en-US" sz="1400" dirty="0" smtClean="0">
                <a:solidFill>
                  <a:srgbClr val="7F7F7F"/>
                </a:solidFill>
              </a:rPr>
              <a:t>, </a:t>
            </a:r>
            <a:r>
              <a:rPr lang="en-US" sz="1400" dirty="0" err="1" smtClean="0">
                <a:solidFill>
                  <a:srgbClr val="7F7F7F"/>
                </a:solidFill>
              </a:rPr>
              <a:t>Theor</a:t>
            </a:r>
            <a:r>
              <a:rPr lang="en-US" sz="1400" dirty="0" smtClean="0">
                <a:solidFill>
                  <a:srgbClr val="7F7F7F"/>
                </a:solidFill>
              </a:rPr>
              <a:t>. </a:t>
            </a:r>
            <a:r>
              <a:rPr lang="en-US" sz="1400" dirty="0" err="1" smtClean="0">
                <a:solidFill>
                  <a:srgbClr val="7F7F7F"/>
                </a:solidFill>
              </a:rPr>
              <a:t>Biosci</a:t>
            </a:r>
            <a:r>
              <a:rPr lang="en-US" sz="1400" dirty="0" smtClean="0">
                <a:solidFill>
                  <a:srgbClr val="7F7F7F"/>
                </a:solidFill>
              </a:rPr>
              <a:t>. 2016</a:t>
            </a:r>
            <a:endParaRPr lang="en-US" sz="1400" dirty="0">
              <a:solidFill>
                <a:srgbClr val="7F7F7F"/>
              </a:solidFill>
            </a:endParaRPr>
          </a:p>
        </p:txBody>
      </p:sp>
      <p:sp>
        <p:nvSpPr>
          <p:cNvPr id="7" name="Footer Placeholder 6"/>
          <p:cNvSpPr>
            <a:spLocks noGrp="1"/>
          </p:cNvSpPr>
          <p:nvPr>
            <p:ph type="ftr" sz="quarter" idx="11"/>
          </p:nvPr>
        </p:nvSpPr>
        <p:spPr/>
        <p:txBody>
          <a:bodyPr/>
          <a:lstStyle/>
          <a:p>
            <a:r>
              <a:rPr lang="en-US" smtClean="0"/>
              <a:t>Sharcnet / Bioinfo Club 2017</a:t>
            </a:r>
            <a:endParaRPr lang="en-US"/>
          </a:p>
        </p:txBody>
      </p:sp>
      <p:sp>
        <p:nvSpPr>
          <p:cNvPr id="9"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41632601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Ø</a:t>
            </a:r>
            <a:r>
              <a:rPr lang="en-US" dirty="0" smtClean="0"/>
              <a:t> metric</a:t>
            </a:r>
            <a:endParaRPr lang="en-US" dirty="0"/>
          </a:p>
        </p:txBody>
      </p:sp>
      <p:sp>
        <p:nvSpPr>
          <p:cNvPr id="3" name="Content Placeholder 2"/>
          <p:cNvSpPr>
            <a:spLocks noGrp="1"/>
          </p:cNvSpPr>
          <p:nvPr>
            <p:ph idx="1"/>
          </p:nvPr>
        </p:nvSpPr>
        <p:spPr/>
        <p:txBody>
          <a:bodyPr>
            <a:normAutofit/>
          </a:bodyPr>
          <a:lstStyle/>
          <a:p>
            <a:r>
              <a:rPr lang="en-US" dirty="0" err="1" smtClean="0">
                <a:latin typeface="Calibri" charset="0"/>
              </a:rPr>
              <a:t>Ø</a:t>
            </a:r>
            <a:r>
              <a:rPr lang="en-US" dirty="0" smtClean="0">
                <a:latin typeface="Calibri" charset="0"/>
              </a:rPr>
              <a:t> = 1 + ß2 -2ßr</a:t>
            </a:r>
          </a:p>
          <a:p>
            <a:pPr marL="0" indent="0">
              <a:buNone/>
            </a:pPr>
            <a:r>
              <a:rPr lang="en-US" dirty="0" smtClean="0">
                <a:latin typeface="Calibri" charset="0"/>
              </a:rPr>
              <a:t>    </a:t>
            </a:r>
          </a:p>
          <a:p>
            <a:pPr marL="457200" lvl="1" indent="0">
              <a:buNone/>
            </a:pP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clr</a:t>
            </a:r>
            <a:r>
              <a:rPr lang="en-US" dirty="0" smtClean="0">
                <a:latin typeface="Calibri" charset="0"/>
              </a:rPr>
              <a:t>(x</a:t>
            </a:r>
            <a:r>
              <a:rPr lang="en-US" baseline="-25000" dirty="0" smtClean="0">
                <a:latin typeface="Calibri" charset="0"/>
              </a:rPr>
              <a:t>i</a:t>
            </a:r>
            <a:r>
              <a:rPr lang="en-US" dirty="0" smtClean="0">
                <a:latin typeface="Calibri" charset="0"/>
              </a:rPr>
              <a:t>), </a:t>
            </a:r>
            <a:r>
              <a:rPr lang="en-US" dirty="0" err="1" smtClean="0">
                <a:latin typeface="Calibri" charset="0"/>
              </a:rPr>
              <a:t>x</a:t>
            </a:r>
            <a:r>
              <a:rPr lang="en-US" baseline="-25000" dirty="0" err="1" smtClean="0">
                <a:latin typeface="Calibri" charset="0"/>
              </a:rPr>
              <a:t>j</a:t>
            </a:r>
            <a:r>
              <a:rPr lang="en-US" dirty="0" smtClean="0">
                <a:latin typeface="Calibri" charset="0"/>
              </a:rPr>
              <a:t> = </a:t>
            </a:r>
            <a:r>
              <a:rPr lang="en-US" dirty="0" err="1" smtClean="0">
                <a:latin typeface="Calibri" charset="0"/>
              </a:rPr>
              <a:t>clr</a:t>
            </a:r>
            <a:r>
              <a:rPr lang="en-US" dirty="0" smtClean="0">
                <a:latin typeface="Calibri" charset="0"/>
              </a:rPr>
              <a:t>(</a:t>
            </a:r>
            <a:r>
              <a:rPr lang="en-US" baseline="-25000" dirty="0" err="1" smtClean="0">
                <a:latin typeface="Calibri" charset="0"/>
              </a:rPr>
              <a:t>xj</a:t>
            </a:r>
            <a:r>
              <a:rPr lang="en-US" dirty="0" smtClean="0">
                <a:latin typeface="Calibri" charset="0"/>
              </a:rPr>
              <a:t>)</a:t>
            </a:r>
          </a:p>
          <a:p>
            <a:pPr marL="457200" lvl="1" indent="0">
              <a:buNone/>
            </a:pPr>
            <a:endParaRPr lang="en-US" dirty="0" smtClean="0">
              <a:latin typeface="Calibri" charset="0"/>
            </a:endParaRPr>
          </a:p>
          <a:p>
            <a:pPr marL="457200" lvl="1" indent="0">
              <a:buNone/>
            </a:pPr>
            <a:r>
              <a:rPr lang="en-US" dirty="0" err="1" smtClean="0">
                <a:latin typeface="Calibri" charset="0"/>
              </a:rPr>
              <a:t>Ø</a:t>
            </a:r>
            <a:r>
              <a:rPr lang="en-US" baseline="-25000" dirty="0" err="1" smtClean="0">
                <a:latin typeface="Calibri" charset="0"/>
              </a:rPr>
              <a:t>ij</a:t>
            </a:r>
            <a:r>
              <a:rPr lang="en-US" dirty="0" smtClean="0">
                <a:latin typeface="Calibri" charset="0"/>
              </a:rPr>
              <a:t> </a:t>
            </a:r>
            <a:r>
              <a:rPr lang="en-US" dirty="0">
                <a:latin typeface="Calibri" charset="0"/>
              </a:rPr>
              <a:t>= </a:t>
            </a:r>
            <a:r>
              <a:rPr lang="en-US" dirty="0" smtClean="0">
                <a:latin typeface="Calibri" charset="0"/>
              </a:rPr>
              <a:t>(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 ) / (</a:t>
            </a:r>
            <a:r>
              <a:rPr lang="en-US" dirty="0" err="1" smtClean="0">
                <a:latin typeface="Calibri" charset="0"/>
              </a:rPr>
              <a:t>var</a:t>
            </a:r>
            <a:r>
              <a:rPr lang="en-US" dirty="0" smtClean="0">
                <a:latin typeface="Calibri" charset="0"/>
              </a:rPr>
              <a:t>(x</a:t>
            </a:r>
            <a:r>
              <a:rPr lang="en-US" baseline="-25000" dirty="0" smtClean="0">
                <a:latin typeface="Calibri" charset="0"/>
              </a:rPr>
              <a:t>i</a:t>
            </a:r>
            <a:r>
              <a:rPr lang="en-US" dirty="0" smtClean="0">
                <a:latin typeface="Calibri" charset="0"/>
              </a:rPr>
              <a:t>) + </a:t>
            </a:r>
            <a:r>
              <a:rPr lang="en-US" dirty="0" err="1" smtClean="0">
                <a:latin typeface="Calibri" charset="0"/>
              </a:rPr>
              <a:t>var</a:t>
            </a:r>
            <a:r>
              <a:rPr lang="en-US" dirty="0" smtClean="0">
                <a:latin typeface="Calibri" charset="0"/>
              </a:rPr>
              <a:t>(</a:t>
            </a:r>
            <a:r>
              <a:rPr lang="en-US" dirty="0" err="1" smtClean="0">
                <a:latin typeface="Calibri" charset="0"/>
              </a:rPr>
              <a:t>x</a:t>
            </a:r>
            <a:r>
              <a:rPr lang="en-US" baseline="-25000" dirty="0" err="1" smtClean="0">
                <a:latin typeface="Calibri" charset="0"/>
              </a:rPr>
              <a:t>j</a:t>
            </a:r>
            <a:r>
              <a:rPr lang="en-US" dirty="0" smtClean="0">
                <a:latin typeface="Calibri" charset="0"/>
              </a:rPr>
              <a:t>))</a:t>
            </a:r>
            <a:endParaRPr lang="en-US" dirty="0">
              <a:latin typeface="Calibri" charset="0"/>
            </a:endParaRPr>
          </a:p>
          <a:p>
            <a:pPr marL="457200" lvl="1" indent="0">
              <a:buNone/>
            </a:pPr>
            <a:endParaRPr lang="en-US" dirty="0"/>
          </a:p>
        </p:txBody>
      </p:sp>
      <p:pic>
        <p:nvPicPr>
          <p:cNvPr id="4" name="Picture 3"/>
          <p:cNvPicPr>
            <a:picLocks noChangeAspect="1"/>
          </p:cNvPicPr>
          <p:nvPr/>
        </p:nvPicPr>
        <p:blipFill>
          <a:blip r:embed="rId2"/>
          <a:stretch>
            <a:fillRect/>
          </a:stretch>
        </p:blipFill>
        <p:spPr>
          <a:xfrm>
            <a:off x="4903947" y="1545338"/>
            <a:ext cx="2912263" cy="1440130"/>
          </a:xfrm>
          <a:prstGeom prst="rect">
            <a:avLst/>
          </a:prstGeom>
        </p:spPr>
      </p:pic>
      <p:sp>
        <p:nvSpPr>
          <p:cNvPr id="5" name="Rectangle 4"/>
          <p:cNvSpPr/>
          <p:nvPr/>
        </p:nvSpPr>
        <p:spPr>
          <a:xfrm>
            <a:off x="5812621" y="5941497"/>
            <a:ext cx="2276510" cy="307777"/>
          </a:xfrm>
          <a:prstGeom prst="rect">
            <a:avLst/>
          </a:prstGeom>
        </p:spPr>
        <p:txBody>
          <a:bodyPr wrap="none">
            <a:spAutoFit/>
          </a:bodyPr>
          <a:lstStyle/>
          <a:p>
            <a:r>
              <a:rPr lang="en-US" sz="1400" dirty="0">
                <a:solidFill>
                  <a:srgbClr val="7F7F7F"/>
                </a:solidFill>
              </a:rPr>
              <a:t>Lovell, </a:t>
            </a:r>
            <a:r>
              <a:rPr lang="en-US" sz="1400" dirty="0" err="1">
                <a:solidFill>
                  <a:srgbClr val="7F7F7F"/>
                </a:solidFill>
              </a:rPr>
              <a:t>PLoS</a:t>
            </a:r>
            <a:r>
              <a:rPr lang="en-US" sz="1400" dirty="0">
                <a:solidFill>
                  <a:srgbClr val="7F7F7F"/>
                </a:solidFill>
              </a:rPr>
              <a:t> Comp. Bio. 2015</a:t>
            </a:r>
          </a:p>
        </p:txBody>
      </p:sp>
      <p:sp>
        <p:nvSpPr>
          <p:cNvPr id="6" name="Footer Placeholder 5"/>
          <p:cNvSpPr>
            <a:spLocks noGrp="1"/>
          </p:cNvSpPr>
          <p:nvPr>
            <p:ph type="ftr" sz="quarter" idx="11"/>
          </p:nvPr>
        </p:nvSpPr>
        <p:spPr/>
        <p:txBody>
          <a:bodyPr/>
          <a:lstStyle/>
          <a:p>
            <a:r>
              <a:rPr lang="en-US" smtClean="0"/>
              <a:t>Sharcnet / Bioinfo Club 2017</a:t>
            </a:r>
            <a:endParaRPr lang="en-US"/>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52599352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Content Placeholder 9" descr="phi_plot.pdf"/>
          <p:cNvPicPr>
            <a:picLocks noGrp="1" noChangeAspect="1"/>
          </p:cNvPicPr>
          <p:nvPr>
            <p:ph idx="1"/>
          </p:nvPr>
        </p:nvPicPr>
        <p:blipFill rotWithShape="1">
          <a:blip r:embed="rId3">
            <a:extLst>
              <a:ext uri="{28A0092B-C50C-407E-A947-70E740481C1C}">
                <a14:useLocalDpi xmlns:a14="http://schemas.microsoft.com/office/drawing/2010/main" val="0"/>
              </a:ext>
            </a:extLst>
          </a:blip>
          <a:srcRect t="345" b="2894"/>
          <a:stretch/>
        </p:blipFill>
        <p:spPr>
          <a:xfrm>
            <a:off x="457200" y="1598705"/>
            <a:ext cx="8229600" cy="3317969"/>
          </a:xfrm>
        </p:spPr>
      </p:pic>
      <p:sp>
        <p:nvSpPr>
          <p:cNvPr id="28674" name="Title 1"/>
          <p:cNvSpPr>
            <a:spLocks noGrp="1"/>
          </p:cNvSpPr>
          <p:nvPr>
            <p:ph type="title"/>
          </p:nvPr>
        </p:nvSpPr>
        <p:spPr/>
        <p:txBody>
          <a:bodyPr/>
          <a:lstStyle/>
          <a:p>
            <a:pPr eaLnBrk="1" hangingPunct="1"/>
            <a:r>
              <a:rPr lang="en-US" dirty="0" err="1" smtClean="0">
                <a:latin typeface="Calibri" charset="0"/>
              </a:rPr>
              <a:t>Biplot</a:t>
            </a:r>
            <a:r>
              <a:rPr lang="en-US" dirty="0" smtClean="0">
                <a:latin typeface="Calibri" charset="0"/>
              </a:rPr>
              <a:t> : </a:t>
            </a:r>
            <a:r>
              <a:rPr lang="en-US" dirty="0" err="1" smtClean="0">
                <a:latin typeface="Calibri" charset="0"/>
              </a:rPr>
              <a:t>Ø</a:t>
            </a:r>
            <a:r>
              <a:rPr lang="en-US" dirty="0" smtClean="0">
                <a:latin typeface="Calibri" charset="0"/>
              </a:rPr>
              <a:t> : effect</a:t>
            </a:r>
            <a:endParaRPr lang="en-US" dirty="0">
              <a:latin typeface="Calibri" charset="0"/>
            </a:endParaRPr>
          </a:p>
        </p:txBody>
      </p:sp>
      <p:sp>
        <p:nvSpPr>
          <p:cNvPr id="7" name="TextBox 6"/>
          <p:cNvSpPr txBox="1"/>
          <p:nvPr/>
        </p:nvSpPr>
        <p:spPr>
          <a:xfrm>
            <a:off x="6207125" y="6037263"/>
            <a:ext cx="2511425" cy="461962"/>
          </a:xfrm>
          <a:prstGeom prst="rect">
            <a:avLst/>
          </a:prstGeom>
          <a:noFill/>
        </p:spPr>
        <p:txBody>
          <a:bodyPr wrap="none">
            <a:spAutoFit/>
          </a:bodyPr>
          <a:lstStyle/>
          <a:p>
            <a:pPr>
              <a:defRPr/>
            </a:pPr>
            <a:r>
              <a:rPr lang="en-US" sz="1200" dirty="0">
                <a:solidFill>
                  <a:schemeClr val="tx1">
                    <a:lumMod val="50000"/>
                    <a:lumOff val="50000"/>
                  </a:schemeClr>
                </a:solidFill>
              </a:rPr>
              <a:t>Lovell, et al. 2015. </a:t>
            </a:r>
            <a:r>
              <a:rPr lang="en-US" sz="1200" dirty="0" err="1">
                <a:solidFill>
                  <a:schemeClr val="tx1">
                    <a:lumMod val="50000"/>
                    <a:lumOff val="50000"/>
                  </a:schemeClr>
                </a:solidFill>
              </a:rPr>
              <a:t>PLoS</a:t>
            </a:r>
            <a:r>
              <a:rPr lang="en-US" sz="1200" dirty="0">
                <a:solidFill>
                  <a:schemeClr val="tx1">
                    <a:lumMod val="50000"/>
                    <a:lumOff val="50000"/>
                  </a:schemeClr>
                </a:solidFill>
              </a:rPr>
              <a:t> Comp Bio</a:t>
            </a:r>
          </a:p>
          <a:p>
            <a:pPr>
              <a:defRPr/>
            </a:pPr>
            <a:r>
              <a:rPr lang="en-US" sz="1200" dirty="0">
                <a:solidFill>
                  <a:schemeClr val="tx1">
                    <a:lumMod val="50000"/>
                    <a:lumOff val="50000"/>
                  </a:schemeClr>
                </a:solidFill>
              </a:rPr>
              <a:t>Friedrich &amp; </a:t>
            </a:r>
            <a:r>
              <a:rPr lang="en-US" sz="1200" dirty="0" err="1">
                <a:solidFill>
                  <a:schemeClr val="tx1">
                    <a:lumMod val="50000"/>
                    <a:lumOff val="50000"/>
                  </a:schemeClr>
                </a:solidFill>
              </a:rPr>
              <a:t>Alm</a:t>
            </a:r>
            <a:r>
              <a:rPr lang="en-US" sz="1200" dirty="0">
                <a:solidFill>
                  <a:schemeClr val="tx1">
                    <a:lumMod val="50000"/>
                    <a:lumOff val="50000"/>
                  </a:schemeClr>
                </a:solidFill>
              </a:rPr>
              <a:t> 2012. </a:t>
            </a:r>
            <a:r>
              <a:rPr lang="en-US" sz="1200" dirty="0" err="1">
                <a:solidFill>
                  <a:schemeClr val="tx1">
                    <a:lumMod val="50000"/>
                    <a:lumOff val="50000"/>
                  </a:schemeClr>
                </a:solidFill>
              </a:rPr>
              <a:t>PLoS</a:t>
            </a:r>
            <a:r>
              <a:rPr lang="en-US" sz="1200" dirty="0">
                <a:solidFill>
                  <a:schemeClr val="tx1">
                    <a:lumMod val="50000"/>
                    <a:lumOff val="50000"/>
                  </a:schemeClr>
                </a:solidFill>
              </a:rPr>
              <a:t> Comp Bio</a:t>
            </a:r>
          </a:p>
        </p:txBody>
      </p:sp>
      <p:sp>
        <p:nvSpPr>
          <p:cNvPr id="28678" name="TextBox 7"/>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pPr>
              <a:defRPr/>
            </a:pPr>
            <a:r>
              <a:rPr lang="it-IT" smtClean="0"/>
              <a:t>Sharcnet / Bioinfo Club 2017</a:t>
            </a:r>
            <a:endParaRPr lang="en-US"/>
          </a:p>
        </p:txBody>
      </p:sp>
    </p:spTree>
    <p:extLst>
      <p:ext uri="{BB962C8B-B14F-4D97-AF65-F5344CB8AC3E}">
        <p14:creationId xmlns:p14="http://schemas.microsoft.com/office/powerpoint/2010/main" val="71097497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We only have ratio information</a:t>
            </a:r>
          </a:p>
          <a:p>
            <a:r>
              <a:rPr lang="en-US" dirty="0" smtClean="0"/>
              <a:t>Absolute abundance is useless</a:t>
            </a:r>
          </a:p>
          <a:p>
            <a:r>
              <a:rPr lang="en-US" dirty="0" smtClean="0"/>
              <a:t>0 replacement is a theoretical, but not a practical impediment</a:t>
            </a:r>
          </a:p>
          <a:p>
            <a:r>
              <a:rPr lang="en-US" dirty="0" err="1" smtClean="0"/>
              <a:t>Subsetting</a:t>
            </a:r>
            <a:r>
              <a:rPr lang="en-US" dirty="0" smtClean="0"/>
              <a:t> and aggregating are potentially catastrophic</a:t>
            </a:r>
          </a:p>
          <a:p>
            <a:r>
              <a:rPr lang="en-US" dirty="0" smtClean="0"/>
              <a:t>Variances </a:t>
            </a:r>
            <a:r>
              <a:rPr lang="en-US" dirty="0"/>
              <a:t>of </a:t>
            </a:r>
            <a:r>
              <a:rPr lang="en-US" dirty="0" smtClean="0"/>
              <a:t>the </a:t>
            </a:r>
            <a:r>
              <a:rPr lang="en-US" dirty="0"/>
              <a:t>ratios is </a:t>
            </a:r>
            <a:r>
              <a:rPr lang="en-US" dirty="0" smtClean="0"/>
              <a:t>informative</a:t>
            </a:r>
          </a:p>
          <a:p>
            <a:r>
              <a:rPr lang="en-US" dirty="0" smtClean="0"/>
              <a:t>It takes a while to interpret the data correctly</a:t>
            </a:r>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Sharcnet / Bioinfo Club 2017</a:t>
            </a:r>
            <a:endParaRPr lang="en-US"/>
          </a:p>
        </p:txBody>
      </p:sp>
      <p:sp>
        <p:nvSpPr>
          <p:cNvPr id="5"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2284680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a:srcRect l="2038" t="116807" r="-2038" b="-117371"/>
          <a:stretch/>
        </p:blipFill>
        <p:spPr>
          <a:xfrm>
            <a:off x="457200" y="2699669"/>
            <a:ext cx="8229600" cy="2324273"/>
          </a:xfrm>
        </p:spPr>
      </p:pic>
      <p:pic>
        <p:nvPicPr>
          <p:cNvPr id="3" name="Picture 2"/>
          <p:cNvPicPr>
            <a:picLocks noChangeAspect="1"/>
          </p:cNvPicPr>
          <p:nvPr/>
        </p:nvPicPr>
        <p:blipFill>
          <a:blip r:embed="rId4"/>
          <a:stretch>
            <a:fillRect/>
          </a:stretch>
        </p:blipFill>
        <p:spPr>
          <a:xfrm>
            <a:off x="1056283" y="2212272"/>
            <a:ext cx="2857725" cy="1546257"/>
          </a:xfrm>
          <a:prstGeom prst="rect">
            <a:avLst/>
          </a:prstGeom>
        </p:spPr>
      </p:pic>
      <p:pic>
        <p:nvPicPr>
          <p:cNvPr id="5" name="Picture 4"/>
          <p:cNvPicPr>
            <a:picLocks noChangeAspect="1"/>
          </p:cNvPicPr>
          <p:nvPr/>
        </p:nvPicPr>
        <p:blipFill>
          <a:blip r:embed="rId5"/>
          <a:stretch>
            <a:fillRect/>
          </a:stretch>
        </p:blipFill>
        <p:spPr>
          <a:xfrm>
            <a:off x="5741992" y="2200382"/>
            <a:ext cx="2861629" cy="1558147"/>
          </a:xfrm>
          <a:prstGeom prst="rect">
            <a:avLst/>
          </a:prstGeom>
        </p:spPr>
      </p:pic>
      <p:pic>
        <p:nvPicPr>
          <p:cNvPr id="7" name="Picture 6"/>
          <p:cNvPicPr>
            <a:picLocks noChangeAspect="1"/>
          </p:cNvPicPr>
          <p:nvPr/>
        </p:nvPicPr>
        <p:blipFill>
          <a:blip r:embed="rId6"/>
          <a:stretch>
            <a:fillRect/>
          </a:stretch>
        </p:blipFill>
        <p:spPr>
          <a:xfrm>
            <a:off x="2380354" y="3915602"/>
            <a:ext cx="4784675" cy="2586161"/>
          </a:xfrm>
          <a:prstGeom prst="rect">
            <a:avLst/>
          </a:prstGeom>
        </p:spPr>
      </p:pic>
      <p:pic>
        <p:nvPicPr>
          <p:cNvPr id="8" name="Picture 7"/>
          <p:cNvPicPr>
            <a:picLocks noChangeAspect="1"/>
          </p:cNvPicPr>
          <p:nvPr/>
        </p:nvPicPr>
        <p:blipFill>
          <a:blip r:embed="rId7"/>
          <a:stretch>
            <a:fillRect/>
          </a:stretch>
        </p:blipFill>
        <p:spPr>
          <a:xfrm>
            <a:off x="0" y="0"/>
            <a:ext cx="9144000" cy="2002199"/>
          </a:xfrm>
          <a:prstGeom prst="rect">
            <a:avLst/>
          </a:prstGeom>
        </p:spPr>
      </p:pic>
      <p:sp>
        <p:nvSpPr>
          <p:cNvPr id="6" name="Footer Placeholder 5"/>
          <p:cNvSpPr>
            <a:spLocks noGrp="1"/>
          </p:cNvSpPr>
          <p:nvPr>
            <p:ph type="ftr" sz="quarter" idx="11"/>
          </p:nvPr>
        </p:nvSpPr>
        <p:spPr/>
        <p:txBody>
          <a:bodyPr/>
          <a:lstStyle/>
          <a:p>
            <a:r>
              <a:rPr lang="it-IT" smtClean="0"/>
              <a:t>Sharcnet / Bioinfo Club 2017</a:t>
            </a:r>
            <a:endParaRPr lang="en-US"/>
          </a:p>
        </p:txBody>
      </p:sp>
    </p:spTree>
    <p:extLst>
      <p:ext uri="{BB962C8B-B14F-4D97-AF65-F5344CB8AC3E}">
        <p14:creationId xmlns:p14="http://schemas.microsoft.com/office/powerpoint/2010/main" val="341552325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eaLnBrk="1" hangingPunct="1"/>
            <a:r>
              <a:rPr lang="en-US" dirty="0" smtClean="0">
                <a:latin typeface="Calibri" charset="0"/>
              </a:rPr>
              <a:t>Some resources</a:t>
            </a:r>
            <a:endParaRPr lang="en-US" dirty="0">
              <a:latin typeface="Calibri" charset="0"/>
            </a:endParaRPr>
          </a:p>
        </p:txBody>
      </p:sp>
      <p:sp>
        <p:nvSpPr>
          <p:cNvPr id="45058" name="Content Placeholder 2"/>
          <p:cNvSpPr>
            <a:spLocks noGrp="1"/>
          </p:cNvSpPr>
          <p:nvPr>
            <p:ph idx="1"/>
          </p:nvPr>
        </p:nvSpPr>
        <p:spPr>
          <a:xfrm>
            <a:off x="457200" y="1417638"/>
            <a:ext cx="8229600" cy="4708525"/>
          </a:xfrm>
        </p:spPr>
        <p:txBody>
          <a:bodyPr>
            <a:normAutofit fontScale="92500" lnSpcReduction="20000"/>
          </a:bodyPr>
          <a:lstStyle/>
          <a:p>
            <a:pPr eaLnBrk="1" hangingPunct="1">
              <a:defRPr/>
            </a:pPr>
            <a:r>
              <a:rPr lang="en-US" dirty="0" smtClean="0">
                <a:latin typeface="Calibri" charset="0"/>
              </a:rPr>
              <a:t>0 replacement</a:t>
            </a:r>
          </a:p>
          <a:p>
            <a:pPr lvl="1">
              <a:defRPr/>
            </a:pPr>
            <a:r>
              <a:rPr lang="en-US" dirty="0" err="1" smtClean="0">
                <a:latin typeface="Calibri" charset="0"/>
              </a:rPr>
              <a:t>zCompositions</a:t>
            </a:r>
            <a:r>
              <a:rPr lang="en-US" dirty="0" smtClean="0">
                <a:latin typeface="Calibri" charset="0"/>
              </a:rPr>
              <a:t> (CRAN)</a:t>
            </a:r>
          </a:p>
          <a:p>
            <a:pPr lvl="1">
              <a:defRPr/>
            </a:pPr>
            <a:r>
              <a:rPr lang="en-US" dirty="0" smtClean="0">
                <a:latin typeface="Calibri" charset="0"/>
              </a:rPr>
              <a:t>ALDEx2 (</a:t>
            </a:r>
            <a:r>
              <a:rPr lang="en-US" dirty="0" err="1" smtClean="0">
                <a:latin typeface="Calibri" charset="0"/>
              </a:rPr>
              <a:t>Bioconductor</a:t>
            </a:r>
            <a:r>
              <a:rPr lang="en-US" dirty="0" smtClean="0">
                <a:latin typeface="Calibri" charset="0"/>
              </a:rPr>
              <a:t>)</a:t>
            </a:r>
          </a:p>
          <a:p>
            <a:pPr>
              <a:defRPr/>
            </a:pPr>
            <a:r>
              <a:rPr lang="en-US" dirty="0" smtClean="0">
                <a:latin typeface="Calibri" charset="0"/>
              </a:rPr>
              <a:t>Differential abundance</a:t>
            </a:r>
          </a:p>
          <a:p>
            <a:pPr lvl="1">
              <a:defRPr/>
            </a:pPr>
            <a:r>
              <a:rPr lang="en-US" dirty="0">
                <a:latin typeface="Calibri" charset="0"/>
              </a:rPr>
              <a:t>ALDEx2 (</a:t>
            </a:r>
            <a:r>
              <a:rPr lang="en-US" dirty="0" err="1">
                <a:latin typeface="Calibri" charset="0"/>
              </a:rPr>
              <a:t>Bioconductor</a:t>
            </a:r>
            <a:r>
              <a:rPr lang="en-US" dirty="0" smtClean="0">
                <a:latin typeface="Calibri" charset="0"/>
              </a:rPr>
              <a:t>)</a:t>
            </a:r>
          </a:p>
          <a:p>
            <a:pPr lvl="1">
              <a:defRPr/>
            </a:pPr>
            <a:r>
              <a:rPr lang="en-US" dirty="0" smtClean="0">
                <a:latin typeface="Calibri" charset="0"/>
              </a:rPr>
              <a:t>ANCOM (QIIME)</a:t>
            </a:r>
            <a:endParaRPr lang="en-US" dirty="0">
              <a:latin typeface="Calibri" charset="0"/>
            </a:endParaRPr>
          </a:p>
          <a:p>
            <a:pPr>
              <a:defRPr/>
            </a:pPr>
            <a:r>
              <a:rPr lang="en-US" dirty="0" smtClean="0">
                <a:latin typeface="Calibri" charset="0"/>
              </a:rPr>
              <a:t>Correlation, (lack of) association</a:t>
            </a:r>
          </a:p>
          <a:p>
            <a:pPr lvl="1">
              <a:defRPr/>
            </a:pPr>
            <a:r>
              <a:rPr lang="en-US" dirty="0" err="1">
                <a:latin typeface="Calibri" charset="0"/>
              </a:rPr>
              <a:t>p</a:t>
            </a:r>
            <a:r>
              <a:rPr lang="en-US" dirty="0" err="1" smtClean="0">
                <a:latin typeface="Calibri" charset="0"/>
              </a:rPr>
              <a:t>ropr</a:t>
            </a:r>
            <a:r>
              <a:rPr lang="en-US" dirty="0" smtClean="0">
                <a:latin typeface="Calibri" charset="0"/>
              </a:rPr>
              <a:t> (CRAN)</a:t>
            </a:r>
          </a:p>
          <a:p>
            <a:pPr>
              <a:defRPr/>
            </a:pPr>
            <a:r>
              <a:rPr lang="en-US" dirty="0" smtClean="0">
                <a:latin typeface="Calibri" charset="0"/>
              </a:rPr>
              <a:t>Filtering, simple exploration, balances</a:t>
            </a:r>
          </a:p>
          <a:p>
            <a:pPr lvl="1">
              <a:defRPr/>
            </a:pPr>
            <a:r>
              <a:rPr lang="en-US" dirty="0" err="1" smtClean="0">
                <a:latin typeface="Calibri" charset="0"/>
              </a:rPr>
              <a:t>philr</a:t>
            </a:r>
            <a:r>
              <a:rPr lang="en-US" dirty="0" smtClean="0">
                <a:latin typeface="Calibri" charset="0"/>
              </a:rPr>
              <a:t> (</a:t>
            </a:r>
            <a:r>
              <a:rPr lang="en-US" dirty="0" err="1" smtClean="0">
                <a:latin typeface="Calibri" charset="0"/>
              </a:rPr>
              <a:t>Bioconductor</a:t>
            </a:r>
            <a:r>
              <a:rPr lang="en-US" dirty="0" smtClean="0">
                <a:latin typeface="Calibri" charset="0"/>
              </a:rPr>
              <a:t>)</a:t>
            </a:r>
          </a:p>
          <a:p>
            <a:pPr lvl="1">
              <a:defRPr/>
            </a:pPr>
            <a:r>
              <a:rPr lang="en-US" dirty="0" err="1" smtClean="0">
                <a:latin typeface="Calibri" charset="0"/>
              </a:rPr>
              <a:t>CoDaSeq</a:t>
            </a:r>
            <a:r>
              <a:rPr lang="en-US" dirty="0">
                <a:latin typeface="Calibri" charset="0"/>
              </a:rPr>
              <a:t> (https://</a:t>
            </a:r>
            <a:r>
              <a:rPr lang="en-US" dirty="0" err="1">
                <a:latin typeface="Calibri" charset="0"/>
              </a:rPr>
              <a:t>github.com</a:t>
            </a:r>
            <a:r>
              <a:rPr lang="en-US" dirty="0">
                <a:latin typeface="Calibri" charset="0"/>
              </a:rPr>
              <a:t>/</a:t>
            </a:r>
            <a:r>
              <a:rPr lang="en-US" dirty="0" err="1">
                <a:latin typeface="Calibri" charset="0"/>
              </a:rPr>
              <a:t>ggloor</a:t>
            </a:r>
            <a:r>
              <a:rPr lang="en-US" dirty="0">
                <a:latin typeface="Calibri" charset="0"/>
              </a:rPr>
              <a:t>/</a:t>
            </a:r>
            <a:r>
              <a:rPr lang="en-US" dirty="0" err="1" smtClean="0">
                <a:latin typeface="Calibri" charset="0"/>
              </a:rPr>
              <a:t>CoDaSeq</a:t>
            </a:r>
            <a:r>
              <a:rPr lang="en-US" dirty="0" smtClean="0">
                <a:latin typeface="Calibri" charset="0"/>
              </a:rPr>
              <a:t>)</a:t>
            </a:r>
            <a:endParaRPr lang="en-US" dirty="0">
              <a:latin typeface="Calibri" charset="0"/>
            </a:endParaRPr>
          </a:p>
        </p:txBody>
      </p:sp>
      <p:sp>
        <p:nvSpPr>
          <p:cNvPr id="4096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pPr>
              <a:defRPr/>
            </a:pPr>
            <a:r>
              <a:rPr lang="it-IT" smtClean="0"/>
              <a:t>Sharcnet / Bioinfo Club 2017</a:t>
            </a:r>
            <a:endParaRPr lang="en-US"/>
          </a:p>
        </p:txBody>
      </p:sp>
    </p:spTree>
    <p:extLst>
      <p:ext uri="{BB962C8B-B14F-4D97-AF65-F5344CB8AC3E}">
        <p14:creationId xmlns:p14="http://schemas.microsoft.com/office/powerpoint/2010/main" val="199219818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smtClean="0">
                <a:latin typeface="Calibri" charset="0"/>
              </a:rPr>
              <a:t>Reading &amp; Sources</a:t>
            </a:r>
            <a:endParaRPr lang="en-US" dirty="0">
              <a:latin typeface="Calibri" charset="0"/>
            </a:endParaRPr>
          </a:p>
        </p:txBody>
      </p:sp>
      <p:pic>
        <p:nvPicPr>
          <p:cNvPr id="3072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9830" b="-9830"/>
          <a:stretch>
            <a:fillRect/>
          </a:stretch>
        </p:blipFill>
        <p:spPr>
          <a:xfrm>
            <a:off x="3732213" y="4591050"/>
            <a:ext cx="3405187" cy="1871663"/>
          </a:xfrm>
        </p:spPr>
      </p:pic>
      <p:pic>
        <p:nvPicPr>
          <p:cNvPr id="307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535113"/>
            <a:ext cx="32146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748213"/>
            <a:ext cx="324643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13113"/>
            <a:ext cx="39655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2638425"/>
            <a:ext cx="9763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2638425"/>
            <a:ext cx="1001712"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10463" y="2638425"/>
            <a:ext cx="103028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5" descr="CoDa.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Sharcnet / Bioinfo Club 2017</a:t>
            </a:r>
            <a:endParaRPr lang="en-US"/>
          </a:p>
        </p:txBody>
      </p:sp>
      <p:sp>
        <p:nvSpPr>
          <p:cNvPr id="13"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00303575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177579" b="-177579"/>
          <a:stretch>
            <a:fillRect/>
          </a:stretch>
        </p:blipFill>
        <p:spPr>
          <a:xfrm>
            <a:off x="223838" y="5046663"/>
            <a:ext cx="3556000" cy="1955800"/>
          </a:xfrm>
        </p:spPr>
      </p:pic>
      <p:sp>
        <p:nvSpPr>
          <p:cNvPr id="31746" name="Title 1"/>
          <p:cNvSpPr>
            <a:spLocks noGrp="1"/>
          </p:cNvSpPr>
          <p:nvPr>
            <p:ph type="title"/>
          </p:nvPr>
        </p:nvSpPr>
        <p:spPr/>
        <p:txBody>
          <a:bodyPr/>
          <a:lstStyle/>
          <a:p>
            <a:r>
              <a:rPr lang="en-US">
                <a:latin typeface="Calibri" charset="0"/>
              </a:rPr>
              <a:t>Acknowledgments</a:t>
            </a:r>
          </a:p>
        </p:txBody>
      </p:sp>
      <p:pic>
        <p:nvPicPr>
          <p:cNvPr id="3174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46188"/>
            <a:ext cx="2087562"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827588"/>
            <a:ext cx="296545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308225"/>
            <a:ext cx="106045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88" y="3360738"/>
            <a:ext cx="10572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5" descr="CoDa.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1417638"/>
            <a:ext cx="31607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Picture 1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994275"/>
            <a:ext cx="24368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5"/>
          <p:cNvSpPr txBox="1">
            <a:spLocks noChangeArrowheads="1"/>
          </p:cNvSpPr>
          <p:nvPr/>
        </p:nvSpPr>
        <p:spPr bwMode="auto">
          <a:xfrm>
            <a:off x="473729" y="4535488"/>
            <a:ext cx="155714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err="1"/>
              <a:t>Gregor</a:t>
            </a:r>
            <a:r>
              <a:rPr lang="en-US" sz="1800" dirty="0"/>
              <a:t> Reid</a:t>
            </a:r>
          </a:p>
          <a:p>
            <a:pPr eaLnBrk="1" hangingPunct="1"/>
            <a:r>
              <a:rPr lang="en-US" sz="1800" dirty="0"/>
              <a:t>Jeremy </a:t>
            </a:r>
            <a:r>
              <a:rPr lang="en-US" sz="1800" dirty="0" smtClean="0"/>
              <a:t>Burton</a:t>
            </a:r>
          </a:p>
          <a:p>
            <a:pPr eaLnBrk="1" hangingPunct="1"/>
            <a:r>
              <a:rPr lang="en-US" sz="1800" dirty="0" smtClean="0"/>
              <a:t>Michael Vu</a:t>
            </a:r>
          </a:p>
          <a:p>
            <a:pPr eaLnBrk="1" hangingPunct="1"/>
            <a:r>
              <a:rPr lang="en-US" sz="1800" dirty="0" err="1" smtClean="0"/>
              <a:t>Jia</a:t>
            </a:r>
            <a:r>
              <a:rPr lang="en-US" sz="1800" dirty="0"/>
              <a:t> </a:t>
            </a:r>
            <a:r>
              <a:rPr lang="en-US" sz="1800" dirty="0" err="1" smtClean="0"/>
              <a:t>Rong</a:t>
            </a:r>
            <a:r>
              <a:rPr lang="en-US" sz="1800" dirty="0" smtClean="0"/>
              <a:t> Wu</a:t>
            </a:r>
            <a:endParaRPr lang="en-US" sz="1800" dirty="0"/>
          </a:p>
        </p:txBody>
      </p:sp>
      <p:sp>
        <p:nvSpPr>
          <p:cNvPr id="31755" name="TextBox 17"/>
          <p:cNvSpPr txBox="1">
            <a:spLocks noChangeArrowheads="1"/>
          </p:cNvSpPr>
          <p:nvPr/>
        </p:nvSpPr>
        <p:spPr bwMode="auto">
          <a:xfrm>
            <a:off x="1516063" y="2479675"/>
            <a:ext cx="1165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Andrew</a:t>
            </a:r>
          </a:p>
          <a:p>
            <a:pPr eaLnBrk="1" hangingPunct="1"/>
            <a:r>
              <a:rPr lang="en-US" sz="1800"/>
              <a:t>Fernandes</a:t>
            </a:r>
          </a:p>
          <a:p>
            <a:pPr eaLnBrk="1" hangingPunct="1"/>
            <a:endParaRPr lang="en-US" sz="1800"/>
          </a:p>
          <a:p>
            <a:pPr eaLnBrk="1" hangingPunct="1"/>
            <a:endParaRPr lang="en-US" sz="1800"/>
          </a:p>
          <a:p>
            <a:pPr eaLnBrk="1" hangingPunct="1"/>
            <a:r>
              <a:rPr lang="en-US" sz="1800"/>
              <a:t>Jean</a:t>
            </a:r>
          </a:p>
          <a:p>
            <a:pPr eaLnBrk="1" hangingPunct="1"/>
            <a:r>
              <a:rPr lang="en-US" sz="1800"/>
              <a:t>Macklaim</a:t>
            </a:r>
          </a:p>
        </p:txBody>
      </p:sp>
      <p:sp>
        <p:nvSpPr>
          <p:cNvPr id="31756" name="TextBox 5"/>
          <p:cNvSpPr txBox="1">
            <a:spLocks noChangeArrowheads="1"/>
          </p:cNvSpPr>
          <p:nvPr/>
        </p:nvSpPr>
        <p:spPr bwMode="auto">
          <a:xfrm>
            <a:off x="5530850" y="2751138"/>
            <a:ext cx="233034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t>Vera </a:t>
            </a:r>
            <a:r>
              <a:rPr lang="en-US" sz="1800" dirty="0" err="1"/>
              <a:t>Pawlowsky-Glahn</a:t>
            </a:r>
            <a:endParaRPr lang="en-US" sz="1800" dirty="0"/>
          </a:p>
          <a:p>
            <a:pPr eaLnBrk="1" hangingPunct="1"/>
            <a:r>
              <a:rPr lang="en-US" sz="1800" dirty="0"/>
              <a:t>Juan Jose </a:t>
            </a:r>
            <a:r>
              <a:rPr lang="en-US" sz="1800" dirty="0" err="1" smtClean="0"/>
              <a:t>Egozcue</a:t>
            </a:r>
            <a:endParaRPr lang="en-US" sz="1800" dirty="0" smtClean="0"/>
          </a:p>
          <a:p>
            <a:pPr eaLnBrk="1" hangingPunct="1"/>
            <a:endParaRPr lang="en-US" sz="1800" dirty="0"/>
          </a:p>
          <a:p>
            <a:pPr eaLnBrk="1" hangingPunct="1"/>
            <a:endParaRPr lang="en-US" sz="1800" dirty="0"/>
          </a:p>
          <a:p>
            <a:pPr eaLnBrk="1" hangingPunct="1"/>
            <a:r>
              <a:rPr lang="en-US" sz="1800" dirty="0"/>
              <a:t>Justin Silverberg</a:t>
            </a:r>
          </a:p>
        </p:txBody>
      </p:sp>
      <p:pic>
        <p:nvPicPr>
          <p:cNvPr id="31757"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80988" y="1171575"/>
            <a:ext cx="2589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
          <p:cNvSpPr txBox="1">
            <a:spLocks noChangeArrowheads="1"/>
          </p:cNvSpPr>
          <p:nvPr/>
        </p:nvSpPr>
        <p:spPr bwMode="auto">
          <a:xfrm>
            <a:off x="7163474" y="3611563"/>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
        <p:nvSpPr>
          <p:cNvPr id="2" name="Footer Placeholder 1"/>
          <p:cNvSpPr>
            <a:spLocks noGrp="1"/>
          </p:cNvSpPr>
          <p:nvPr>
            <p:ph type="ftr" sz="quarter" idx="11"/>
          </p:nvPr>
        </p:nvSpPr>
        <p:spPr/>
        <p:txBody>
          <a:bodyPr/>
          <a:lstStyle/>
          <a:p>
            <a:r>
              <a:rPr lang="en-US" smtClean="0"/>
              <a:t>Sharcnet / Bioinfo Club 2017</a:t>
            </a:r>
            <a:endParaRPr lang="en-US"/>
          </a:p>
        </p:txBody>
      </p:sp>
      <p:sp>
        <p:nvSpPr>
          <p:cNvPr id="17"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308095149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ffect-sizes</a:t>
            </a:r>
            <a:endParaRPr lang="en-US" dirty="0"/>
          </a:p>
        </p:txBody>
      </p:sp>
      <p:pic>
        <p:nvPicPr>
          <p:cNvPr id="4" name="Content Placeholder 3" descr="all_test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460" t="8314" r="593"/>
          <a:stretch/>
        </p:blipFill>
        <p:spPr>
          <a:xfrm>
            <a:off x="457200" y="1842804"/>
            <a:ext cx="4478304" cy="4149684"/>
          </a:xfrm>
        </p:spPr>
      </p:pic>
      <p:sp>
        <p:nvSpPr>
          <p:cNvPr id="6" name="TextBox 5"/>
          <p:cNvSpPr txBox="1"/>
          <p:nvPr/>
        </p:nvSpPr>
        <p:spPr>
          <a:xfrm>
            <a:off x="4822052" y="1453231"/>
            <a:ext cx="3990978" cy="4801315"/>
          </a:xfrm>
          <a:prstGeom prst="rect">
            <a:avLst/>
          </a:prstGeom>
          <a:noFill/>
        </p:spPr>
        <p:txBody>
          <a:bodyPr wrap="square" rtlCol="0">
            <a:spAutoFit/>
          </a:bodyPr>
          <a:lstStyle/>
          <a:p>
            <a:pPr marL="285750" indent="-285750">
              <a:buFont typeface="Arial"/>
              <a:buChar char="•"/>
            </a:pPr>
            <a:r>
              <a:rPr lang="en-US" dirty="0" smtClean="0"/>
              <a:t>E=Difference/Dispersion</a:t>
            </a:r>
          </a:p>
          <a:p>
            <a:pPr marL="285750" indent="-285750">
              <a:buFont typeface="Arial"/>
              <a:buChar char="•"/>
            </a:pPr>
            <a:r>
              <a:rPr lang="en-US" dirty="0" smtClean="0"/>
              <a:t>SELEX dataset</a:t>
            </a:r>
          </a:p>
          <a:p>
            <a:pPr marL="285750" indent="-285750">
              <a:buFont typeface="Arial"/>
              <a:buChar char="•"/>
            </a:pPr>
            <a:r>
              <a:rPr lang="en-US" dirty="0" smtClean="0"/>
              <a:t>Convenient way to summarize </a:t>
            </a:r>
            <a:r>
              <a:rPr lang="en-US" dirty="0" err="1" smtClean="0"/>
              <a:t>univariate</a:t>
            </a:r>
            <a:r>
              <a:rPr lang="en-US" dirty="0" smtClean="0"/>
              <a:t> differences in multivariate data</a:t>
            </a:r>
          </a:p>
          <a:p>
            <a:pPr marL="285750" indent="-285750">
              <a:buFont typeface="Arial"/>
              <a:buChar char="•"/>
            </a:pPr>
            <a:r>
              <a:rPr lang="en-US" dirty="0" smtClean="0"/>
              <a:t>X axis - maximum dispersion within either group for each feature</a:t>
            </a:r>
          </a:p>
          <a:p>
            <a:pPr marL="285750" indent="-285750">
              <a:buFont typeface="Arial"/>
              <a:buChar char="•"/>
            </a:pPr>
            <a:r>
              <a:rPr lang="en-US" dirty="0" smtClean="0"/>
              <a:t>Y axis – Difference between groups for each feature </a:t>
            </a:r>
          </a:p>
          <a:p>
            <a:pPr marL="285750" indent="-285750">
              <a:buFont typeface="Arial"/>
              <a:buChar char="•"/>
            </a:pPr>
            <a:r>
              <a:rPr lang="en-US" dirty="0" smtClean="0"/>
              <a:t>Lines indicate effect size boundaries</a:t>
            </a:r>
          </a:p>
          <a:p>
            <a:pPr marL="742950" lvl="1" indent="-285750">
              <a:buFont typeface="Arial"/>
              <a:buChar char="•"/>
            </a:pPr>
            <a:r>
              <a:rPr lang="en-US" dirty="0" smtClean="0"/>
              <a:t>D=1, 	V=2		E=0.5</a:t>
            </a:r>
          </a:p>
          <a:p>
            <a:pPr marL="742950" lvl="1" indent="-285750">
              <a:buFont typeface="Arial"/>
              <a:buChar char="•"/>
            </a:pPr>
            <a:r>
              <a:rPr lang="en-US" dirty="0" smtClean="0"/>
              <a:t>D=1	V=0.5	E=2</a:t>
            </a:r>
          </a:p>
          <a:p>
            <a:pPr marL="742950" lvl="1" indent="-285750">
              <a:buFont typeface="Arial"/>
              <a:buChar char="•"/>
            </a:pPr>
            <a:r>
              <a:rPr lang="en-US" dirty="0" smtClean="0"/>
              <a:t>D=2	V=2    	E=1</a:t>
            </a:r>
          </a:p>
          <a:p>
            <a:pPr marL="285750" indent="-285750">
              <a:buFont typeface="Arial"/>
              <a:buChar char="•"/>
            </a:pPr>
            <a:r>
              <a:rPr lang="en-US" dirty="0" smtClean="0"/>
              <a:t>Read the plot in sectors</a:t>
            </a:r>
          </a:p>
          <a:p>
            <a:pPr marL="285750" indent="-285750">
              <a:buFont typeface="Arial"/>
              <a:buChar char="•"/>
            </a:pPr>
            <a:r>
              <a:rPr lang="en-US" dirty="0" smtClean="0"/>
              <a:t>Most 16S </a:t>
            </a:r>
            <a:r>
              <a:rPr lang="en-US" dirty="0" err="1" smtClean="0"/>
              <a:t>rRNA</a:t>
            </a:r>
            <a:r>
              <a:rPr lang="en-US" dirty="0" smtClean="0"/>
              <a:t> sequencing experiments have E &lt; 1</a:t>
            </a:r>
          </a:p>
          <a:p>
            <a:pPr marL="285750" indent="-285750">
              <a:buFont typeface="Arial"/>
              <a:buChar char="•"/>
            </a:pPr>
            <a:r>
              <a:rPr lang="en-US" dirty="0" err="1" smtClean="0"/>
              <a:t>Transcriptome</a:t>
            </a:r>
            <a:r>
              <a:rPr lang="en-US" dirty="0" smtClean="0"/>
              <a:t> experiments E &gt; 2</a:t>
            </a:r>
          </a:p>
        </p:txBody>
      </p:sp>
      <p:sp>
        <p:nvSpPr>
          <p:cNvPr id="3" name="Footer Placeholder 2"/>
          <p:cNvSpPr>
            <a:spLocks noGrp="1"/>
          </p:cNvSpPr>
          <p:nvPr>
            <p:ph type="ftr" sz="quarter" idx="11"/>
          </p:nvPr>
        </p:nvSpPr>
        <p:spPr/>
        <p:txBody>
          <a:bodyPr/>
          <a:lstStyle/>
          <a:p>
            <a:r>
              <a:rPr lang="en-US" smtClean="0"/>
              <a:t>Sharcnet / Bioinfo Club 2017</a:t>
            </a:r>
            <a:endParaRPr lang="en-US"/>
          </a:p>
        </p:txBody>
      </p:sp>
      <p:sp>
        <p:nvSpPr>
          <p:cNvPr id="7" name="Rectangle 6"/>
          <p:cNvSpPr/>
          <p:nvPr/>
        </p:nvSpPr>
        <p:spPr>
          <a:xfrm>
            <a:off x="5515569" y="6301468"/>
            <a:ext cx="2608482" cy="276999"/>
          </a:xfrm>
          <a:prstGeom prst="rect">
            <a:avLst/>
          </a:prstGeom>
        </p:spPr>
        <p:txBody>
          <a:bodyPr wrap="none">
            <a:spAutoFit/>
          </a:bodyPr>
          <a:lstStyle/>
          <a:p>
            <a:pPr>
              <a:defRPr/>
            </a:pPr>
            <a:r>
              <a:rPr lang="en-US" sz="1200" dirty="0">
                <a:solidFill>
                  <a:schemeClr val="tx1">
                    <a:lumMod val="50000"/>
                    <a:lumOff val="50000"/>
                  </a:schemeClr>
                </a:solidFill>
              </a:rPr>
              <a:t>Gloor et al. 2016. J. Comp. Graph. Stat.</a:t>
            </a:r>
          </a:p>
        </p:txBody>
      </p:sp>
      <p:sp>
        <p:nvSpPr>
          <p:cNvPr id="8" name="TextBox 3"/>
          <p:cNvSpPr txBox="1">
            <a:spLocks noChangeArrowheads="1"/>
          </p:cNvSpPr>
          <p:nvPr/>
        </p:nvSpPr>
        <p:spPr bwMode="auto">
          <a:xfrm>
            <a:off x="8539163" y="1417638"/>
            <a:ext cx="4921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t>🐯</a:t>
            </a:r>
          </a:p>
          <a:p>
            <a:pPr eaLnBrk="1" hangingPunct="1"/>
            <a:r>
              <a:rPr lang="en-US" sz="1800"/>
              <a:t>🐞</a:t>
            </a:r>
          </a:p>
          <a:p>
            <a:pPr eaLnBrk="1" hangingPunct="1"/>
            <a:r>
              <a:rPr lang="en-US" sz="1800"/>
              <a:t>👽</a:t>
            </a:r>
          </a:p>
        </p:txBody>
      </p:sp>
    </p:spTree>
    <p:extLst>
      <p:ext uri="{BB962C8B-B14F-4D97-AF65-F5344CB8AC3E}">
        <p14:creationId xmlns:p14="http://schemas.microsoft.com/office/powerpoint/2010/main" val="1990664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038" t="116807" r="-2038" b="-117371"/>
          <a:stretch/>
        </p:blipFill>
        <p:spPr>
          <a:xfrm>
            <a:off x="457200" y="2699669"/>
            <a:ext cx="8229600" cy="2324273"/>
          </a:xfrm>
        </p:spPr>
      </p:pic>
      <p:sp>
        <p:nvSpPr>
          <p:cNvPr id="6" name="Rectangle 5"/>
          <p:cNvSpPr/>
          <p:nvPr/>
        </p:nvSpPr>
        <p:spPr>
          <a:xfrm>
            <a:off x="2286000" y="2136339"/>
            <a:ext cx="4572000" cy="2585323"/>
          </a:xfrm>
          <a:prstGeom prst="rect">
            <a:avLst/>
          </a:prstGeom>
        </p:spPr>
        <p:txBody>
          <a:bodyPr>
            <a:spAutoFit/>
          </a:bodyPr>
          <a:lstStyle/>
          <a:p>
            <a:r>
              <a:rPr lang="en-US" dirty="0" smtClean="0">
                <a:solidFill>
                  <a:schemeClr val="bg1">
                    <a:lumMod val="65000"/>
                  </a:schemeClr>
                </a:solidFill>
              </a:rPr>
              <a:t>Conclusions: We believe that the term “</a:t>
            </a:r>
            <a:r>
              <a:rPr lang="en-US" dirty="0" err="1" smtClean="0">
                <a:solidFill>
                  <a:schemeClr val="bg1">
                    <a:lumMod val="65000"/>
                  </a:schemeClr>
                </a:solidFill>
              </a:rPr>
              <a:t>enterotypes</a:t>
            </a:r>
            <a:r>
              <a:rPr lang="en-US" dirty="0" smtClean="0">
                <a:solidFill>
                  <a:schemeClr val="bg1">
                    <a:lumMod val="65000"/>
                  </a:schemeClr>
                </a:solidFill>
              </a:rPr>
              <a:t>” is misleading because it implies both an underlying consistency of community taxa and a clear separation of sets of human gut samples, neither of which is supported by the broader data. We propose the use of “biomarker” as a more accurate description of these and other taxa that correlate with diet, lifestyle, and disease state.</a:t>
            </a:r>
            <a:endParaRPr lang="en-US" dirty="0">
              <a:solidFill>
                <a:schemeClr val="bg1">
                  <a:lumMod val="65000"/>
                </a:schemeClr>
              </a:solidFill>
            </a:endParaRPr>
          </a:p>
        </p:txBody>
      </p:sp>
      <p:pic>
        <p:nvPicPr>
          <p:cNvPr id="8" name="Picture 7"/>
          <p:cNvPicPr>
            <a:picLocks noChangeAspect="1"/>
          </p:cNvPicPr>
          <p:nvPr/>
        </p:nvPicPr>
        <p:blipFill>
          <a:blip r:embed="rId3">
            <a:alphaModFix amt="43000"/>
          </a:blip>
          <a:stretch>
            <a:fillRect/>
          </a:stretch>
        </p:blipFill>
        <p:spPr>
          <a:xfrm>
            <a:off x="0" y="0"/>
            <a:ext cx="9144000" cy="2002199"/>
          </a:xfrm>
          <a:prstGeom prst="rect">
            <a:avLst/>
          </a:prstGeom>
        </p:spPr>
      </p:pic>
      <p:sp>
        <p:nvSpPr>
          <p:cNvPr id="3" name="TextBox 2"/>
          <p:cNvSpPr txBox="1"/>
          <p:nvPr/>
        </p:nvSpPr>
        <p:spPr>
          <a:xfrm>
            <a:off x="830728" y="4944070"/>
            <a:ext cx="7548443" cy="1200329"/>
          </a:xfrm>
          <a:prstGeom prst="rect">
            <a:avLst/>
          </a:prstGeom>
          <a:noFill/>
        </p:spPr>
        <p:txBody>
          <a:bodyPr wrap="square" rtlCol="0">
            <a:spAutoFit/>
          </a:bodyPr>
          <a:lstStyle/>
          <a:p>
            <a:r>
              <a:rPr lang="en-US" dirty="0" smtClean="0"/>
              <a:t>The methods used </a:t>
            </a:r>
            <a:r>
              <a:rPr lang="en-US" b="1" u="sng" dirty="0" smtClean="0">
                <a:solidFill>
                  <a:srgbClr val="FF0000"/>
                </a:solidFill>
              </a:rPr>
              <a:t>measure abundance</a:t>
            </a:r>
            <a:r>
              <a:rPr lang="en-US" dirty="0" smtClean="0"/>
              <a:t>, not variance</a:t>
            </a:r>
          </a:p>
          <a:p>
            <a:endParaRPr lang="en-US" dirty="0" smtClean="0"/>
          </a:p>
          <a:p>
            <a:r>
              <a:rPr lang="en-US" dirty="0" smtClean="0"/>
              <a:t>We want to find all differences between groups, just not what is most abundant in one group or the other</a:t>
            </a:r>
            <a:endParaRPr lang="en-US" dirty="0"/>
          </a:p>
        </p:txBody>
      </p:sp>
      <p:sp>
        <p:nvSpPr>
          <p:cNvPr id="5" name="Footer Placeholder 4"/>
          <p:cNvSpPr>
            <a:spLocks noGrp="1"/>
          </p:cNvSpPr>
          <p:nvPr>
            <p:ph type="ftr" sz="quarter" idx="11"/>
          </p:nvPr>
        </p:nvSpPr>
        <p:spPr/>
        <p:txBody>
          <a:bodyPr/>
          <a:lstStyle/>
          <a:p>
            <a:r>
              <a:rPr lang="it-IT" smtClean="0"/>
              <a:t>Sharcnet / Bioinfo Club 2017</a:t>
            </a:r>
            <a:endParaRPr lang="en-US"/>
          </a:p>
        </p:txBody>
      </p:sp>
    </p:spTree>
    <p:extLst>
      <p:ext uri="{BB962C8B-B14F-4D97-AF65-F5344CB8AC3E}">
        <p14:creationId xmlns:p14="http://schemas.microsoft.com/office/powerpoint/2010/main" val="9474125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725" y="2422525"/>
            <a:ext cx="54006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1"/>
          <p:cNvSpPr>
            <a:spLocks noGrp="1"/>
          </p:cNvSpPr>
          <p:nvPr>
            <p:ph type="title"/>
          </p:nvPr>
        </p:nvSpPr>
        <p:spPr/>
        <p:txBody>
          <a:bodyPr>
            <a:normAutofit fontScale="90000"/>
          </a:bodyPr>
          <a:lstStyle/>
          <a:p>
            <a:r>
              <a:rPr lang="en-US" dirty="0">
                <a:latin typeface="Calibri" charset="0"/>
              </a:rPr>
              <a:t>Autism cured by the magic </a:t>
            </a:r>
            <a:r>
              <a:rPr lang="en-US" dirty="0" smtClean="0">
                <a:latin typeface="Calibri" charset="0"/>
              </a:rPr>
              <a:t>bacterium!</a:t>
            </a:r>
            <a:endParaRPr lang="en-US" dirty="0">
              <a:latin typeface="Calibri" charset="0"/>
            </a:endParaRPr>
          </a:p>
        </p:txBody>
      </p:sp>
      <p:pic>
        <p:nvPicPr>
          <p:cNvPr id="20483"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320" b="-638"/>
          <a:stretch>
            <a:fillRect/>
          </a:stretch>
        </p:blipFill>
        <p:spPr>
          <a:xfrm>
            <a:off x="457200" y="4906963"/>
            <a:ext cx="3194050" cy="1231900"/>
          </a:xfrm>
        </p:spPr>
      </p:pic>
      <p:sp>
        <p:nvSpPr>
          <p:cNvPr id="4" name="Footer Placeholder 3"/>
          <p:cNvSpPr>
            <a:spLocks noGrp="1"/>
          </p:cNvSpPr>
          <p:nvPr>
            <p:ph type="ftr" sz="quarter" idx="11"/>
          </p:nvPr>
        </p:nvSpPr>
        <p:spPr/>
        <p:txBody>
          <a:bodyPr/>
          <a:lstStyle/>
          <a:p>
            <a:pPr>
              <a:defRPr/>
            </a:pPr>
            <a:r>
              <a:rPr lang="it-IT" smtClean="0"/>
              <a:t>Sharcnet / Bioinfo Club 2017</a:t>
            </a:r>
            <a:endParaRPr lang="en-US"/>
          </a:p>
        </p:txBody>
      </p:sp>
      <p:pic>
        <p:nvPicPr>
          <p:cNvPr id="2048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00675" y="1673225"/>
            <a:ext cx="3286125"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0375" y="4614863"/>
            <a:ext cx="44164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2725" y="1673225"/>
            <a:ext cx="4057650"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828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alibri" charset="0"/>
              </a:rPr>
              <a:t>Did Bf change the microbiota?</a:t>
            </a:r>
          </a:p>
        </p:txBody>
      </p:sp>
      <p:sp>
        <p:nvSpPr>
          <p:cNvPr id="4" name="Footer Placeholder 3"/>
          <p:cNvSpPr>
            <a:spLocks noGrp="1"/>
          </p:cNvSpPr>
          <p:nvPr>
            <p:ph type="ftr" sz="quarter" idx="11"/>
          </p:nvPr>
        </p:nvSpPr>
        <p:spPr/>
        <p:txBody>
          <a:bodyPr/>
          <a:lstStyle/>
          <a:p>
            <a:pPr>
              <a:defRPr/>
            </a:pPr>
            <a:r>
              <a:rPr lang="it-IT" smtClean="0"/>
              <a:t>Sharcnet / Bioinfo Club 2017</a:t>
            </a:r>
            <a:endParaRPr lang="en-US" dirty="0"/>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75000"/>
                  </a:schemeClr>
                </a:solidFill>
              </a:rPr>
              <a:t>Figures 4A, S2A and S2B), or in relative abundance at the class level (</a:t>
            </a:r>
            <a:r>
              <a:rPr lang="en-US" sz="1200" dirty="0" smtClean="0">
                <a:solidFill>
                  <a:schemeClr val="bg1">
                    <a:lumMod val="75000"/>
                  </a:schemeClr>
                </a:solidFill>
              </a:rPr>
              <a:t>Figure </a:t>
            </a:r>
            <a:r>
              <a:rPr lang="en-US" sz="1200" dirty="0">
                <a:solidFill>
                  <a:schemeClr val="bg1">
                    <a:lumMod val="75000"/>
                  </a:schemeClr>
                </a:solidFill>
              </a:rPr>
              <a:t>S2C). </a:t>
            </a:r>
            <a:r>
              <a:rPr lang="en-US" sz="1200" b="1" dirty="0">
                <a:solidFill>
                  <a:srgbClr val="3366FF"/>
                </a:solidFill>
              </a:rPr>
              <a:t>However, evaluation of key OTUs that discriminate adult MIA offspring from controls reveals that </a:t>
            </a:r>
            <a:r>
              <a:rPr lang="en-US" sz="1200" b="1" i="1" dirty="0">
                <a:solidFill>
                  <a:srgbClr val="3366FF"/>
                </a:solidFill>
              </a:rPr>
              <a:t>B. </a:t>
            </a:r>
            <a:r>
              <a:rPr lang="en-US" sz="1200" b="1" i="1" dirty="0" err="1">
                <a:solidFill>
                  <a:srgbClr val="3366FF"/>
                </a:solidFill>
              </a:rPr>
              <a:t>fragilis</a:t>
            </a:r>
            <a:r>
              <a:rPr lang="en-US" sz="1200" b="1" i="1" dirty="0">
                <a:solidFill>
                  <a:srgbClr val="3366FF"/>
                </a:solidFill>
              </a:rPr>
              <a:t> </a:t>
            </a:r>
            <a:r>
              <a:rPr lang="en-US" sz="1200" b="1" dirty="0">
                <a:solidFill>
                  <a:srgbClr val="3366FF"/>
                </a:solidFill>
              </a:rPr>
              <a:t>treatment significantly alters levels of 35 OTUs (Table S2). </a:t>
            </a:r>
          </a:p>
        </p:txBody>
      </p:sp>
      <p:pic>
        <p:nvPicPr>
          <p:cNvPr id="2" name="Picture 1"/>
          <p:cNvPicPr>
            <a:picLocks noChangeAspect="1"/>
          </p:cNvPicPr>
          <p:nvPr/>
        </p:nvPicPr>
        <p:blipFill>
          <a:blip r:embed="rId3"/>
          <a:stretch>
            <a:fillRect/>
          </a:stretch>
        </p:blipFill>
        <p:spPr>
          <a:xfrm>
            <a:off x="3789794" y="1317471"/>
            <a:ext cx="4916209" cy="2580277"/>
          </a:xfrm>
          <a:prstGeom prst="rect">
            <a:avLst/>
          </a:prstGeom>
        </p:spPr>
      </p:pic>
      <p:sp>
        <p:nvSpPr>
          <p:cNvPr id="3" name="TextBox 2"/>
          <p:cNvSpPr txBox="1"/>
          <p:nvPr/>
        </p:nvSpPr>
        <p:spPr>
          <a:xfrm>
            <a:off x="4704797" y="4313082"/>
            <a:ext cx="3850105" cy="2031325"/>
          </a:xfrm>
          <a:prstGeom prst="rect">
            <a:avLst/>
          </a:prstGeom>
          <a:noFill/>
        </p:spPr>
        <p:txBody>
          <a:bodyPr wrap="square" rtlCol="0">
            <a:spAutoFit/>
          </a:bodyPr>
          <a:lstStyle/>
          <a:p>
            <a:r>
              <a:rPr lang="en-US" dirty="0" smtClean="0"/>
              <a:t>If we have 50 taxa that have only 0 or 1 counts across 10 Control and 10 experimental, expect 1 in 50 to partition as shown</a:t>
            </a:r>
            <a:r>
              <a:rPr lang="en-US" dirty="0"/>
              <a:t> </a:t>
            </a:r>
            <a:r>
              <a:rPr lang="en-US" dirty="0" smtClean="0"/>
              <a:t>with the number of OTUs in the system.</a:t>
            </a:r>
          </a:p>
          <a:p>
            <a:endParaRPr lang="en-US" dirty="0"/>
          </a:p>
          <a:p>
            <a:r>
              <a:rPr lang="en-US" dirty="0" smtClean="0"/>
              <a:t>No multiple test correction</a:t>
            </a:r>
            <a:endParaRPr lang="en-US" dirty="0"/>
          </a:p>
        </p:txBody>
      </p:sp>
    </p:spTree>
    <p:extLst>
      <p:ext uri="{BB962C8B-B14F-4D97-AF65-F5344CB8AC3E}">
        <p14:creationId xmlns:p14="http://schemas.microsoft.com/office/powerpoint/2010/main" val="18455138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Calibri" charset="0"/>
              </a:rPr>
              <a:t>Did Bf change the microbiota?</a:t>
            </a:r>
          </a:p>
        </p:txBody>
      </p:sp>
      <p:sp>
        <p:nvSpPr>
          <p:cNvPr id="4" name="Footer Placeholder 3"/>
          <p:cNvSpPr>
            <a:spLocks noGrp="1"/>
          </p:cNvSpPr>
          <p:nvPr>
            <p:ph type="ftr" sz="quarter" idx="11"/>
          </p:nvPr>
        </p:nvSpPr>
        <p:spPr/>
        <p:txBody>
          <a:bodyPr/>
          <a:lstStyle/>
          <a:p>
            <a:pPr>
              <a:defRPr/>
            </a:pPr>
            <a:r>
              <a:rPr lang="it-IT" smtClean="0"/>
              <a:t>Sharcnet / Bioinfo Club 2017</a:t>
            </a:r>
            <a:endParaRPr lang="en-US"/>
          </a:p>
        </p:txBody>
      </p:sp>
      <p:pic>
        <p:nvPicPr>
          <p:cNvPr id="43011"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rcRect l="2" r="-851"/>
          <a:stretch>
            <a:fillRect/>
          </a:stretch>
        </p:blipFill>
        <p:spPr>
          <a:xfrm>
            <a:off x="771525" y="1600200"/>
            <a:ext cx="2584450" cy="2224088"/>
          </a:xfrm>
        </p:spPr>
      </p:pic>
      <p:sp>
        <p:nvSpPr>
          <p:cNvPr id="11" name="TextBox 10"/>
          <p:cNvSpPr txBox="1"/>
          <p:nvPr/>
        </p:nvSpPr>
        <p:spPr>
          <a:xfrm>
            <a:off x="771525" y="4048125"/>
            <a:ext cx="3201988" cy="2308225"/>
          </a:xfrm>
          <a:prstGeom prst="rect">
            <a:avLst/>
          </a:prstGeom>
          <a:noFill/>
        </p:spPr>
        <p:txBody>
          <a:bodyPr>
            <a:spAutoFit/>
          </a:bodyPr>
          <a:lstStyle/>
          <a:p>
            <a:pPr>
              <a:defRPr/>
            </a:pPr>
            <a:r>
              <a:rPr lang="en-US" sz="1200" dirty="0">
                <a:solidFill>
                  <a:srgbClr val="800000"/>
                </a:solidFill>
              </a:rPr>
              <a:t>No significant differences are observed following </a:t>
            </a:r>
            <a:r>
              <a:rPr lang="en-US" sz="1200" i="1" dirty="0">
                <a:solidFill>
                  <a:srgbClr val="800000"/>
                </a:solidFill>
              </a:rPr>
              <a:t>B. </a:t>
            </a:r>
            <a:r>
              <a:rPr lang="en-US" sz="1200" i="1" dirty="0" err="1">
                <a:solidFill>
                  <a:srgbClr val="800000"/>
                </a:solidFill>
              </a:rPr>
              <a:t>fragilis</a:t>
            </a:r>
            <a:r>
              <a:rPr lang="en-US" sz="1200" i="1" dirty="0">
                <a:solidFill>
                  <a:srgbClr val="800000"/>
                </a:solidFill>
              </a:rPr>
              <a:t> </a:t>
            </a:r>
            <a:r>
              <a:rPr lang="en-US" sz="1200" dirty="0">
                <a:solidFill>
                  <a:srgbClr val="800000"/>
                </a:solidFill>
              </a:rPr>
              <a:t>treatment of MIA offspring by </a:t>
            </a:r>
            <a:r>
              <a:rPr lang="en-US" sz="1200" dirty="0" err="1">
                <a:solidFill>
                  <a:srgbClr val="800000"/>
                </a:solidFill>
              </a:rPr>
              <a:t>PCoA</a:t>
            </a:r>
            <a:r>
              <a:rPr lang="en-US" sz="1200" dirty="0">
                <a:solidFill>
                  <a:srgbClr val="800000"/>
                </a:solidFill>
              </a:rPr>
              <a:t> (ANOSIM R = 0.0060 p = 0.4470; Table S3), in </a:t>
            </a:r>
            <a:r>
              <a:rPr lang="en-US" sz="1200" dirty="0" err="1">
                <a:solidFill>
                  <a:srgbClr val="800000"/>
                </a:solidFill>
              </a:rPr>
              <a:t>microbiota</a:t>
            </a:r>
            <a:r>
              <a:rPr lang="en-US" sz="1200" dirty="0">
                <a:solidFill>
                  <a:srgbClr val="800000"/>
                </a:solidFill>
              </a:rPr>
              <a:t> richness (PD: p = 0.2980, Observed Species: p = 0.5440) and evenness (</a:t>
            </a:r>
            <a:r>
              <a:rPr lang="en-US" sz="1200" dirty="0" err="1">
                <a:solidFill>
                  <a:srgbClr val="800000"/>
                </a:solidFill>
              </a:rPr>
              <a:t>Gini</a:t>
            </a:r>
            <a:r>
              <a:rPr lang="en-US" sz="1200" dirty="0">
                <a:solidFill>
                  <a:srgbClr val="800000"/>
                </a:solidFill>
              </a:rPr>
              <a:t>: p = 0.6110, Simpson Evenness: p = 0.5600; </a:t>
            </a:r>
            <a:r>
              <a:rPr lang="en-US" sz="1200" dirty="0">
                <a:solidFill>
                  <a:schemeClr val="bg1">
                    <a:lumMod val="75000"/>
                  </a:schemeClr>
                </a:solidFill>
              </a:rPr>
              <a:t>Figures 4A, S2A and S2B), or in relative abundance at the class level (</a:t>
            </a:r>
            <a:r>
              <a:rPr lang="en-US" sz="1200" dirty="0" smtClean="0">
                <a:solidFill>
                  <a:schemeClr val="bg1">
                    <a:lumMod val="75000"/>
                  </a:schemeClr>
                </a:solidFill>
              </a:rPr>
              <a:t>Figure </a:t>
            </a:r>
            <a:r>
              <a:rPr lang="en-US" sz="1200" dirty="0">
                <a:solidFill>
                  <a:schemeClr val="bg1">
                    <a:lumMod val="75000"/>
                  </a:schemeClr>
                </a:solidFill>
              </a:rPr>
              <a:t>S2C). </a:t>
            </a:r>
            <a:r>
              <a:rPr lang="en-US" sz="1200" b="1" dirty="0">
                <a:solidFill>
                  <a:srgbClr val="3366FF"/>
                </a:solidFill>
              </a:rPr>
              <a:t>However, evaluation of key OTUs that discriminate adult MIA offspring from controls reveals that </a:t>
            </a:r>
            <a:r>
              <a:rPr lang="en-US" sz="1200" b="1" i="1" dirty="0">
                <a:solidFill>
                  <a:srgbClr val="3366FF"/>
                </a:solidFill>
              </a:rPr>
              <a:t>B. </a:t>
            </a:r>
            <a:r>
              <a:rPr lang="en-US" sz="1200" b="1" i="1" dirty="0" err="1">
                <a:solidFill>
                  <a:srgbClr val="3366FF"/>
                </a:solidFill>
              </a:rPr>
              <a:t>fragilis</a:t>
            </a:r>
            <a:r>
              <a:rPr lang="en-US" sz="1200" b="1" i="1" dirty="0">
                <a:solidFill>
                  <a:srgbClr val="3366FF"/>
                </a:solidFill>
              </a:rPr>
              <a:t> </a:t>
            </a:r>
            <a:r>
              <a:rPr lang="en-US" sz="1200" b="1" dirty="0">
                <a:solidFill>
                  <a:srgbClr val="3366FF"/>
                </a:solidFill>
              </a:rPr>
              <a:t>treatment significantly alters levels of 35 OTUs (Table S2). </a:t>
            </a:r>
          </a:p>
        </p:txBody>
      </p:sp>
      <p:pic>
        <p:nvPicPr>
          <p:cNvPr id="2" name="Picture 1"/>
          <p:cNvPicPr>
            <a:picLocks noChangeAspect="1"/>
          </p:cNvPicPr>
          <p:nvPr/>
        </p:nvPicPr>
        <p:blipFill>
          <a:blip r:embed="rId3"/>
          <a:stretch>
            <a:fillRect/>
          </a:stretch>
        </p:blipFill>
        <p:spPr>
          <a:xfrm>
            <a:off x="3789794" y="1317471"/>
            <a:ext cx="4916209" cy="2580277"/>
          </a:xfrm>
          <a:prstGeom prst="rect">
            <a:avLst/>
          </a:prstGeom>
        </p:spPr>
      </p:pic>
      <p:sp>
        <p:nvSpPr>
          <p:cNvPr id="3" name="TextBox 2"/>
          <p:cNvSpPr txBox="1"/>
          <p:nvPr/>
        </p:nvSpPr>
        <p:spPr>
          <a:xfrm>
            <a:off x="4704797" y="4313082"/>
            <a:ext cx="3850105" cy="1754327"/>
          </a:xfrm>
          <a:prstGeom prst="rect">
            <a:avLst/>
          </a:prstGeom>
          <a:noFill/>
        </p:spPr>
        <p:txBody>
          <a:bodyPr wrap="square" rtlCol="0">
            <a:spAutoFit/>
          </a:bodyPr>
          <a:lstStyle/>
          <a:p>
            <a:r>
              <a:rPr lang="en-US" dirty="0" smtClean="0"/>
              <a:t>If have 50 taxa that have only 0 or 1 count across 10 Control and 10 experimental, expect 1 in 50 to partition as shown. </a:t>
            </a:r>
          </a:p>
          <a:p>
            <a:endParaRPr lang="en-US" dirty="0"/>
          </a:p>
          <a:p>
            <a:r>
              <a:rPr lang="en-US" dirty="0" smtClean="0"/>
              <a:t>No multiple test correction</a:t>
            </a:r>
            <a:endParaRPr lang="en-US" dirty="0"/>
          </a:p>
        </p:txBody>
      </p:sp>
      <p:sp>
        <p:nvSpPr>
          <p:cNvPr id="9" name="TextBox 2"/>
          <p:cNvSpPr txBox="1">
            <a:spLocks noChangeArrowheads="1"/>
          </p:cNvSpPr>
          <p:nvPr/>
        </p:nvSpPr>
        <p:spPr bwMode="auto">
          <a:xfrm rot="18600000">
            <a:off x="3953669" y="2896394"/>
            <a:ext cx="48625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8800" b="1" dirty="0"/>
              <a:t>Not at all!</a:t>
            </a:r>
          </a:p>
        </p:txBody>
      </p:sp>
    </p:spTree>
    <p:extLst>
      <p:ext uri="{BB962C8B-B14F-4D97-AF65-F5344CB8AC3E}">
        <p14:creationId xmlns:p14="http://schemas.microsoft.com/office/powerpoint/2010/main" val="5107843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6195</TotalTime>
  <Words>3823</Words>
  <Application>Microsoft Macintosh PowerPoint</Application>
  <PresentationFormat>On-screen Show (4:3)</PresentationFormat>
  <Paragraphs>776</Paragraphs>
  <Slides>53</Slides>
  <Notes>14</Notes>
  <HiddenSlides>1</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Compositional Data Analysis: a better way to analyze high throughput sequencing data</vt:lpstr>
      <vt:lpstr>Microbiome analysis is easy</vt:lpstr>
      <vt:lpstr>PowerPoint Presentation</vt:lpstr>
      <vt:lpstr>Let’s be clear</vt:lpstr>
      <vt:lpstr>PowerPoint Presentation</vt:lpstr>
      <vt:lpstr>PowerPoint Presentation</vt:lpstr>
      <vt:lpstr>Autism cured by the magic bacterium!</vt:lpstr>
      <vt:lpstr>Did Bf change the microbiota?</vt:lpstr>
      <vt:lpstr>Did Bf change the microbiota?</vt:lpstr>
      <vt:lpstr>So we have …</vt:lpstr>
      <vt:lpstr>Better quote than he realized?</vt:lpstr>
      <vt:lpstr>One category that he missed</vt:lpstr>
      <vt:lpstr>PowerPoint Presentation</vt:lpstr>
      <vt:lpstr>The biggest problem is -</vt:lpstr>
      <vt:lpstr>Where does data come from?</vt:lpstr>
      <vt:lpstr>Random sample of environment</vt:lpstr>
      <vt:lpstr>Counting our things</vt:lpstr>
      <vt:lpstr>HTS is not counting</vt:lpstr>
      <vt:lpstr>Effect of a constant sum?</vt:lpstr>
      <vt:lpstr>An intuition</vt:lpstr>
      <vt:lpstr>We are working in the wrong geometry</vt:lpstr>
      <vt:lpstr>Compositional Data</vt:lpstr>
      <vt:lpstr>Only have ratio information</vt:lpstr>
      <vt:lpstr>Only have ratio information</vt:lpstr>
      <vt:lpstr>CoDa properties &amp; problems</vt:lpstr>
      <vt:lpstr>But my data are not affected …</vt:lpstr>
      <vt:lpstr>But I can’t do this with sparse data</vt:lpstr>
      <vt:lpstr>Analysis tools based on variance of the ratios between parts</vt:lpstr>
      <vt:lpstr>Exploration: CoDa PCA biplot</vt:lpstr>
      <vt:lpstr>Generally robust to filtering</vt:lpstr>
      <vt:lpstr>Outliers</vt:lpstr>
      <vt:lpstr>Outliers</vt:lpstr>
      <vt:lpstr>Outliers</vt:lpstr>
      <vt:lpstr>We are working in the wrong geometry</vt:lpstr>
      <vt:lpstr>Where is the noise?</vt:lpstr>
      <vt:lpstr>Bayesian estimate</vt:lpstr>
      <vt:lpstr>Making distributions of clr values</vt:lpstr>
      <vt:lpstr>Modeling technical variation</vt:lpstr>
      <vt:lpstr>Find test values not affected by random sampling</vt:lpstr>
      <vt:lpstr>P-values are not reliable</vt:lpstr>
      <vt:lpstr>Association and correlation</vt:lpstr>
      <vt:lpstr>Correlation and subcompositions</vt:lpstr>
      <vt:lpstr>The problem is …</vt:lpstr>
      <vt:lpstr>The problem is …</vt:lpstr>
      <vt:lpstr>The solution is …</vt:lpstr>
      <vt:lpstr>The Ø metric</vt:lpstr>
      <vt:lpstr>The Ø metric</vt:lpstr>
      <vt:lpstr>Biplot : Ø : effect</vt:lpstr>
      <vt:lpstr>Conclusions</vt:lpstr>
      <vt:lpstr>Some resources</vt:lpstr>
      <vt:lpstr>Reading &amp; Sources</vt:lpstr>
      <vt:lpstr>Acknowledgments</vt:lpstr>
      <vt:lpstr>Effect-sizes</vt:lpstr>
    </vt:vector>
  </TitlesOfParts>
  <Company>UWO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the metatranscriptome and metabolome of the vaginal microbiome</dc:title>
  <dc:creator>Greg Gloor</dc:creator>
  <cp:lastModifiedBy>Greg Gloor</cp:lastModifiedBy>
  <cp:revision>91</cp:revision>
  <dcterms:created xsi:type="dcterms:W3CDTF">2016-05-10T15:50:17Z</dcterms:created>
  <dcterms:modified xsi:type="dcterms:W3CDTF">2017-03-19T19:04:15Z</dcterms:modified>
</cp:coreProperties>
</file>